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0" r:id="rId3"/>
    <p:sldId id="259" r:id="rId4"/>
    <p:sldId id="261" r:id="rId5"/>
    <p:sldId id="263" r:id="rId6"/>
    <p:sldId id="267" r:id="rId7"/>
    <p:sldId id="266" r:id="rId8"/>
    <p:sldId id="268" r:id="rId9"/>
    <p:sldId id="270" r:id="rId10"/>
    <p:sldId id="296" r:id="rId11"/>
    <p:sldId id="297" r:id="rId12"/>
    <p:sldId id="295" r:id="rId13"/>
    <p:sldId id="282" r:id="rId14"/>
    <p:sldId id="283" r:id="rId15"/>
    <p:sldId id="278" r:id="rId16"/>
    <p:sldId id="271" r:id="rId17"/>
    <p:sldId id="284" r:id="rId18"/>
    <p:sldId id="279" r:id="rId19"/>
    <p:sldId id="285" r:id="rId20"/>
    <p:sldId id="286" r:id="rId21"/>
    <p:sldId id="280" r:id="rId22"/>
    <p:sldId id="281" r:id="rId23"/>
    <p:sldId id="287" r:id="rId24"/>
    <p:sldId id="289" r:id="rId25"/>
    <p:sldId id="290" r:id="rId26"/>
    <p:sldId id="265" r:id="rId27"/>
    <p:sldId id="291" r:id="rId28"/>
    <p:sldId id="292" r:id="rId29"/>
    <p:sldId id="293" r:id="rId30"/>
    <p:sldId id="298" r:id="rId31"/>
    <p:sldId id="294" r:id="rId32"/>
    <p:sldId id="299" r:id="rId33"/>
    <p:sldId id="269" r:id="rId34"/>
    <p:sldId id="2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8E43"/>
    <a:srgbClr val="09E151"/>
    <a:srgbClr val="14DBFE"/>
    <a:srgbClr val="16D5FC"/>
    <a:srgbClr val="1CE6FD"/>
    <a:srgbClr val="38CF0F"/>
    <a:srgbClr val="FFFFFF"/>
    <a:srgbClr val="226122"/>
    <a:srgbClr val="1DC9ED"/>
    <a:srgbClr val="1479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12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9B184-0270-4BC5-BB1C-451701F9B8AB}" type="datetimeFigureOut">
              <a:rPr lang="en-IN" smtClean="0"/>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4BB62-3409-476A-B0BE-53170AC0FBFA}" type="slidenum">
              <a:rPr lang="en-IN" smtClean="0"/>
              <a:t>‹#›</a:t>
            </a:fld>
            <a:endParaRPr lang="en-IN"/>
          </a:p>
        </p:txBody>
      </p:sp>
    </p:spTree>
    <p:extLst>
      <p:ext uri="{BB962C8B-B14F-4D97-AF65-F5344CB8AC3E}">
        <p14:creationId xmlns:p14="http://schemas.microsoft.com/office/powerpoint/2010/main" val="1384405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2027-3AB0-4313-71A9-D9E49374C6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25389D-870F-C5C0-B759-7AE535B426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4E5FDA-AB35-2014-EEA1-5BB882AB8E96}"/>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5" name="Footer Placeholder 4">
            <a:extLst>
              <a:ext uri="{FF2B5EF4-FFF2-40B4-BE49-F238E27FC236}">
                <a16:creationId xmlns:a16="http://schemas.microsoft.com/office/drawing/2014/main" id="{41F8566E-49B5-9EF5-6BB0-C6BB1286C8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494E1F-67B2-30DB-F033-6904F61F4989}"/>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297556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E748-BFD1-D690-70E7-D3C3EEC31B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13B96A-1DBA-B8C9-55B2-13CDBD1CA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FAF6ED-6404-12B0-D144-E1447F946C02}"/>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5" name="Footer Placeholder 4">
            <a:extLst>
              <a:ext uri="{FF2B5EF4-FFF2-40B4-BE49-F238E27FC236}">
                <a16:creationId xmlns:a16="http://schemas.microsoft.com/office/drawing/2014/main" id="{49E97486-64BB-8186-2A01-BE778EDBA8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443DE4-4632-6C3E-4C7A-F42753B7DF58}"/>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2906805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1260A7-20A7-A602-FAAC-50338AE23A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F134B6-4451-C6CB-8743-445210295C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F9E331-4815-AAF0-9203-C38A32185C86}"/>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5" name="Footer Placeholder 4">
            <a:extLst>
              <a:ext uri="{FF2B5EF4-FFF2-40B4-BE49-F238E27FC236}">
                <a16:creationId xmlns:a16="http://schemas.microsoft.com/office/drawing/2014/main" id="{E6FB5CE1-3C79-D2CC-FEB7-7418E67A84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972464-9588-D4DB-E962-D4F8748613BB}"/>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424331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06AF-7AD7-FD54-50B2-C1A8C9114F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BEE1D8-8F56-A6CC-E6EA-EC9ABAC7A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FA85C1-E084-EF8B-18CC-FC4B132DD8F9}"/>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5" name="Footer Placeholder 4">
            <a:extLst>
              <a:ext uri="{FF2B5EF4-FFF2-40B4-BE49-F238E27FC236}">
                <a16:creationId xmlns:a16="http://schemas.microsoft.com/office/drawing/2014/main" id="{A83A610C-CEDA-FBBC-1004-4FB2809A8C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D8F278-ADFF-0287-F86E-44F012D63FB4}"/>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4010483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2EB9-1C4C-1912-4922-FDB8B64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DE9772-065D-0E74-D4F6-BAAB0C52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0C510-9A7B-9AF2-1D44-42E58E4CD6E6}"/>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5" name="Footer Placeholder 4">
            <a:extLst>
              <a:ext uri="{FF2B5EF4-FFF2-40B4-BE49-F238E27FC236}">
                <a16:creationId xmlns:a16="http://schemas.microsoft.com/office/drawing/2014/main" id="{3B74EE5A-125B-DF54-34E7-10566F1A03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33F212-D5E2-F7D0-DE55-4583FAE8F470}"/>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321636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3699-F619-5D8C-0443-61C5BB6E26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68A82A-6DBC-54E1-F381-4B56BB8757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0C197C-9B31-CB82-66C1-09B977ECDC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D434848-F481-0B77-5D6D-F90EE818459A}"/>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6" name="Footer Placeholder 5">
            <a:extLst>
              <a:ext uri="{FF2B5EF4-FFF2-40B4-BE49-F238E27FC236}">
                <a16:creationId xmlns:a16="http://schemas.microsoft.com/office/drawing/2014/main" id="{2CBC0E45-3A68-50DF-BF32-CFA98A94E5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E37001-A171-94B4-EC73-FC1F700FFE55}"/>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243442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55E1-B3D8-90A7-1173-7665B2137C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CFB8E8-4E34-6AAD-CC6A-06382CCA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EDDF9-E0DD-AED0-C4E8-6EF0E024FC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3DC606-D0DF-13D6-DBC5-3AD0FA9F0E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3154FE-7CAF-D13F-AE4F-EDDD49401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4FB652-F886-F92F-5022-3772ECC8F381}"/>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8" name="Footer Placeholder 7">
            <a:extLst>
              <a:ext uri="{FF2B5EF4-FFF2-40B4-BE49-F238E27FC236}">
                <a16:creationId xmlns:a16="http://schemas.microsoft.com/office/drawing/2014/main" id="{A39670C4-C3C8-185A-3916-DB9E4943AF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DA859D-F88E-EC98-9230-31ED012C1D50}"/>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302861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4F64-AE77-493B-35FA-E8A896CB11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D3E789-0F81-53D3-6FB9-3D719A9654A4}"/>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4" name="Footer Placeholder 3">
            <a:extLst>
              <a:ext uri="{FF2B5EF4-FFF2-40B4-BE49-F238E27FC236}">
                <a16:creationId xmlns:a16="http://schemas.microsoft.com/office/drawing/2014/main" id="{62931697-D327-A3F1-0083-8109B1F91A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C93A2C-E3EA-C4EE-C720-C7FB3C239C0F}"/>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365944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1F5D1-04DE-8EA1-B299-3BF15660AA97}"/>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3" name="Footer Placeholder 2">
            <a:extLst>
              <a:ext uri="{FF2B5EF4-FFF2-40B4-BE49-F238E27FC236}">
                <a16:creationId xmlns:a16="http://schemas.microsoft.com/office/drawing/2014/main" id="{403D328D-DA87-1BDB-1139-E5FE7B08EC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BF428B-F9DC-75A0-05F1-C5D84110F4CC}"/>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286408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CDB4-722B-BBC8-97C0-670860430F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F9A044-B165-DFD7-10FF-ACCD1172EF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E66838-0C02-491F-5FA7-DC32CEB41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4868A5-32AF-B7B5-523B-2C7C2417E1CE}"/>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6" name="Footer Placeholder 5">
            <a:extLst>
              <a:ext uri="{FF2B5EF4-FFF2-40B4-BE49-F238E27FC236}">
                <a16:creationId xmlns:a16="http://schemas.microsoft.com/office/drawing/2014/main" id="{D9E98A3A-C395-D029-3B86-B996EC62C4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C1BA62-7B81-C69E-217C-2D6BA2A9CCC9}"/>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238223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8AB7-E467-43DA-8E44-F0C36E003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2DADE6-1F0D-D87E-3280-68E846F50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5BFDDA1-2429-C400-53F1-A226D90E4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4BC42-8405-9AC1-1242-C9B26575172E}"/>
              </a:ext>
            </a:extLst>
          </p:cNvPr>
          <p:cNvSpPr>
            <a:spLocks noGrp="1"/>
          </p:cNvSpPr>
          <p:nvPr>
            <p:ph type="dt" sz="half" idx="10"/>
          </p:nvPr>
        </p:nvSpPr>
        <p:spPr/>
        <p:txBody>
          <a:bodyPr/>
          <a:lstStyle/>
          <a:p>
            <a:fld id="{10B621F5-16DB-4709-ADB5-D592EB991349}" type="datetimeFigureOut">
              <a:rPr lang="en-IN" smtClean="0"/>
              <a:t>09-05-2023</a:t>
            </a:fld>
            <a:endParaRPr lang="en-IN"/>
          </a:p>
        </p:txBody>
      </p:sp>
      <p:sp>
        <p:nvSpPr>
          <p:cNvPr id="6" name="Footer Placeholder 5">
            <a:extLst>
              <a:ext uri="{FF2B5EF4-FFF2-40B4-BE49-F238E27FC236}">
                <a16:creationId xmlns:a16="http://schemas.microsoft.com/office/drawing/2014/main" id="{358B13D3-BEAD-357A-D1EB-594673584E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A8E8E2-EAB3-F5CC-826D-1A56DE5F58A5}"/>
              </a:ext>
            </a:extLst>
          </p:cNvPr>
          <p:cNvSpPr>
            <a:spLocks noGrp="1"/>
          </p:cNvSpPr>
          <p:nvPr>
            <p:ph type="sldNum" sz="quarter" idx="12"/>
          </p:nvPr>
        </p:nvSpPr>
        <p:spPr/>
        <p:txBody>
          <a:bodyPr/>
          <a:lstStyle/>
          <a:p>
            <a:fld id="{CA99CBC7-F53D-4429-9539-0EFACAD6DF3A}" type="slidenum">
              <a:rPr lang="en-IN" smtClean="0"/>
              <a:t>‹#›</a:t>
            </a:fld>
            <a:endParaRPr lang="en-IN"/>
          </a:p>
        </p:txBody>
      </p:sp>
    </p:spTree>
    <p:extLst>
      <p:ext uri="{BB962C8B-B14F-4D97-AF65-F5344CB8AC3E}">
        <p14:creationId xmlns:p14="http://schemas.microsoft.com/office/powerpoint/2010/main" val="3721508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D599B0-B698-14E1-0336-BA70DA3636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C9A964-9969-1296-3505-23E4AAE68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E2C5D-5D97-1A1B-4EF6-20415D2E70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621F5-16DB-4709-ADB5-D592EB991349}" type="datetimeFigureOut">
              <a:rPr lang="en-IN" smtClean="0"/>
              <a:t>09-05-2023</a:t>
            </a:fld>
            <a:endParaRPr lang="en-IN"/>
          </a:p>
        </p:txBody>
      </p:sp>
      <p:sp>
        <p:nvSpPr>
          <p:cNvPr id="5" name="Footer Placeholder 4">
            <a:extLst>
              <a:ext uri="{FF2B5EF4-FFF2-40B4-BE49-F238E27FC236}">
                <a16:creationId xmlns:a16="http://schemas.microsoft.com/office/drawing/2014/main" id="{50D708BC-C662-3E5E-1407-9057A518C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4C4DDE-A2DB-00A9-E707-F0FFD6583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9CBC7-F53D-4429-9539-0EFACAD6DF3A}" type="slidenum">
              <a:rPr lang="en-IN" smtClean="0"/>
              <a:t>‹#›</a:t>
            </a:fld>
            <a:endParaRPr lang="en-IN"/>
          </a:p>
        </p:txBody>
      </p:sp>
    </p:spTree>
    <p:extLst>
      <p:ext uri="{BB962C8B-B14F-4D97-AF65-F5344CB8AC3E}">
        <p14:creationId xmlns:p14="http://schemas.microsoft.com/office/powerpoint/2010/main" val="3574972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gif"/><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gif"/><Relationship Id="rId1" Type="http://schemas.openxmlformats.org/officeDocument/2006/relationships/slideLayout" Target="../slideLayouts/slideLayout1.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391886" y="-192383"/>
            <a:ext cx="14107886" cy="756563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C0FFD2F4-A75B-F8C3-BFFC-7CAD740918A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a:off x="-4046710" y="5523486"/>
            <a:ext cx="3852849" cy="4482445"/>
          </a:xfrm>
          <a:prstGeom prst="rect">
            <a:avLst/>
          </a:prstGeom>
        </p:spPr>
      </p:pic>
      <p:sp>
        <p:nvSpPr>
          <p:cNvPr id="14" name="Rectangle 13">
            <a:extLst>
              <a:ext uri="{FF2B5EF4-FFF2-40B4-BE49-F238E27FC236}">
                <a16:creationId xmlns:a16="http://schemas.microsoft.com/office/drawing/2014/main" id="{8F32B3DB-F60F-FCE3-6CD0-CF5B020B39C9}"/>
              </a:ext>
            </a:extLst>
          </p:cNvPr>
          <p:cNvSpPr/>
          <p:nvPr/>
        </p:nvSpPr>
        <p:spPr>
          <a:xfrm rot="18512580">
            <a:off x="6087611" y="4684700"/>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BCFA8CD-ED66-6EFD-F79A-9C3E606D9329}"/>
              </a:ext>
            </a:extLst>
          </p:cNvPr>
          <p:cNvSpPr/>
          <p:nvPr/>
        </p:nvSpPr>
        <p:spPr>
          <a:xfrm rot="18780089">
            <a:off x="7075867" y="4684697"/>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719C7A2-A7E6-C9CE-E4BB-FE9361F07173}"/>
              </a:ext>
            </a:extLst>
          </p:cNvPr>
          <p:cNvSpPr/>
          <p:nvPr/>
        </p:nvSpPr>
        <p:spPr>
          <a:xfrm rot="19521648">
            <a:off x="9135945" y="4684701"/>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1986EDB-07F5-9F2F-0BBF-39FEDD82326B}"/>
              </a:ext>
            </a:extLst>
          </p:cNvPr>
          <p:cNvSpPr txBox="1"/>
          <p:nvPr/>
        </p:nvSpPr>
        <p:spPr>
          <a:xfrm>
            <a:off x="1930400" y="838885"/>
            <a:ext cx="3644900" cy="369332"/>
          </a:xfrm>
          <a:prstGeom prst="rect">
            <a:avLst/>
          </a:prstGeom>
          <a:noFill/>
        </p:spPr>
        <p:txBody>
          <a:bodyPr wrap="square" rtlCol="0">
            <a:spAutoFit/>
          </a:bodyPr>
          <a:lstStyle/>
          <a:p>
            <a:endParaRPr lang="en-IN" dirty="0"/>
          </a:p>
        </p:txBody>
      </p:sp>
      <p:sp>
        <p:nvSpPr>
          <p:cNvPr id="2" name="TextBox 1">
            <a:extLst>
              <a:ext uri="{FF2B5EF4-FFF2-40B4-BE49-F238E27FC236}">
                <a16:creationId xmlns:a16="http://schemas.microsoft.com/office/drawing/2014/main" id="{4351F39B-EC8F-FD19-F68F-6051950553B6}"/>
              </a:ext>
            </a:extLst>
          </p:cNvPr>
          <p:cNvSpPr txBox="1"/>
          <p:nvPr/>
        </p:nvSpPr>
        <p:spPr>
          <a:xfrm>
            <a:off x="-10821" y="303462"/>
            <a:ext cx="11734800" cy="2308324"/>
          </a:xfrm>
          <a:prstGeom prst="rect">
            <a:avLst/>
          </a:prstGeom>
          <a:noFill/>
        </p:spPr>
        <p:txBody>
          <a:bodyPr wrap="square" rtlCol="0">
            <a:spAutoFit/>
          </a:bodyPr>
          <a:lstStyle/>
          <a:p>
            <a:r>
              <a:rPr lang="en-US" sz="7200" b="1" dirty="0">
                <a:solidFill>
                  <a:schemeClr val="bg1"/>
                </a:solidFill>
                <a:latin typeface="SDGlitchRobotDemo" pitchFamily="2" charset="0"/>
              </a:rPr>
              <a:t>Social Media</a:t>
            </a:r>
          </a:p>
          <a:p>
            <a:r>
              <a:rPr lang="en-US" sz="7200" b="1" dirty="0">
                <a:solidFill>
                  <a:schemeClr val="bg1"/>
                </a:solidFill>
                <a:latin typeface="SDGlitchRobotDemo" pitchFamily="2" charset="0"/>
              </a:rPr>
              <a:t>comment classification</a:t>
            </a:r>
            <a:endParaRPr lang="en-IN" sz="7200" b="1" dirty="0">
              <a:solidFill>
                <a:schemeClr val="bg1"/>
              </a:solidFill>
              <a:latin typeface="SDGlitchRobotDemo" pitchFamily="2" charset="0"/>
              <a:cs typeface="Aldhabi" panose="01000000000000000000" pitchFamily="2" charset="-78"/>
            </a:endParaRPr>
          </a:p>
        </p:txBody>
      </p:sp>
      <p:sp>
        <p:nvSpPr>
          <p:cNvPr id="3" name="TextBox 2">
            <a:extLst>
              <a:ext uri="{FF2B5EF4-FFF2-40B4-BE49-F238E27FC236}">
                <a16:creationId xmlns:a16="http://schemas.microsoft.com/office/drawing/2014/main" id="{938A3251-F290-C184-973E-73DA194F86E5}"/>
              </a:ext>
            </a:extLst>
          </p:cNvPr>
          <p:cNvSpPr txBox="1"/>
          <p:nvPr/>
        </p:nvSpPr>
        <p:spPr>
          <a:xfrm>
            <a:off x="5869482" y="2579206"/>
            <a:ext cx="5865318" cy="707886"/>
          </a:xfrm>
          <a:prstGeom prst="rect">
            <a:avLst/>
          </a:prstGeom>
          <a:noFill/>
        </p:spPr>
        <p:txBody>
          <a:bodyPr wrap="square" rtlCol="0">
            <a:spAutoFit/>
          </a:bodyPr>
          <a:lstStyle/>
          <a:p>
            <a:r>
              <a:rPr lang="en-US" sz="2800" b="1" dirty="0">
                <a:solidFill>
                  <a:srgbClr val="38CF0F"/>
                </a:solidFill>
                <a:latin typeface="SDGlitchRobotDemo" pitchFamily="2" charset="0"/>
              </a:rPr>
              <a:t>Crime Forecasting</a:t>
            </a:r>
            <a:endParaRPr lang="en-IN" sz="2800" b="1" dirty="0">
              <a:solidFill>
                <a:srgbClr val="38CF0F"/>
              </a:solidFill>
              <a:latin typeface="SDGlitchRobotDemo" pitchFamily="2" charset="0"/>
            </a:endParaRPr>
          </a:p>
          <a:p>
            <a:endParaRPr lang="en-IN" sz="1200" b="1" dirty="0">
              <a:solidFill>
                <a:srgbClr val="38CF0F"/>
              </a:solidFill>
              <a:latin typeface="Arial Black" panose="020B0A04020102020204" pitchFamily="34" charset="0"/>
            </a:endParaRPr>
          </a:p>
        </p:txBody>
      </p:sp>
      <p:sp>
        <p:nvSpPr>
          <p:cNvPr id="8" name="TextBox 7">
            <a:extLst>
              <a:ext uri="{FF2B5EF4-FFF2-40B4-BE49-F238E27FC236}">
                <a16:creationId xmlns:a16="http://schemas.microsoft.com/office/drawing/2014/main" id="{9C31B418-4630-4AB9-E21D-1D3DD2A0AA65}"/>
              </a:ext>
            </a:extLst>
          </p:cNvPr>
          <p:cNvSpPr txBox="1"/>
          <p:nvPr/>
        </p:nvSpPr>
        <p:spPr>
          <a:xfrm>
            <a:off x="4164" y="4492435"/>
            <a:ext cx="5865318" cy="2062103"/>
          </a:xfrm>
          <a:prstGeom prst="rect">
            <a:avLst/>
          </a:prstGeom>
          <a:noFill/>
        </p:spPr>
        <p:txBody>
          <a:bodyPr wrap="square" rtlCol="0">
            <a:spAutoFit/>
          </a:bodyPr>
          <a:lstStyle/>
          <a:p>
            <a:r>
              <a:rPr lang="en-IN" sz="3200" dirty="0">
                <a:solidFill>
                  <a:srgbClr val="09E151"/>
                </a:solidFill>
                <a:latin typeface="SDGlitchRobotDemo" pitchFamily="2" charset="0"/>
              </a:rPr>
              <a:t>Sravan Dwadasi</a:t>
            </a:r>
          </a:p>
          <a:p>
            <a:r>
              <a:rPr lang="en-IN" sz="3200" dirty="0" err="1">
                <a:solidFill>
                  <a:srgbClr val="09E151"/>
                </a:solidFill>
                <a:latin typeface="SDGlitchRobotDemo" pitchFamily="2" charset="0"/>
              </a:rPr>
              <a:t>Seelam</a:t>
            </a:r>
            <a:r>
              <a:rPr lang="en-IN" sz="3200" dirty="0">
                <a:solidFill>
                  <a:srgbClr val="09E151"/>
                </a:solidFill>
                <a:latin typeface="SDGlitchRobotDemo" pitchFamily="2" charset="0"/>
              </a:rPr>
              <a:t> Ram </a:t>
            </a:r>
            <a:r>
              <a:rPr lang="en-IN" sz="3200" dirty="0" err="1">
                <a:solidFill>
                  <a:srgbClr val="09E151"/>
                </a:solidFill>
                <a:latin typeface="SDGlitchRobotDemo" pitchFamily="2" charset="0"/>
              </a:rPr>
              <a:t>mohan</a:t>
            </a:r>
            <a:r>
              <a:rPr lang="en-IN" sz="3200" dirty="0">
                <a:solidFill>
                  <a:srgbClr val="09E151"/>
                </a:solidFill>
                <a:latin typeface="SDGlitchRobotDemo" pitchFamily="2" charset="0"/>
              </a:rPr>
              <a:t> Reddy</a:t>
            </a:r>
          </a:p>
          <a:p>
            <a:r>
              <a:rPr lang="en-IN" sz="3200" dirty="0">
                <a:solidFill>
                  <a:srgbClr val="09E151"/>
                </a:solidFill>
                <a:latin typeface="SDGlitchRobotDemo" pitchFamily="2" charset="0"/>
              </a:rPr>
              <a:t>CH Sai Ganesh</a:t>
            </a:r>
          </a:p>
          <a:p>
            <a:r>
              <a:rPr lang="en-IN" sz="3200" dirty="0">
                <a:solidFill>
                  <a:srgbClr val="09E151"/>
                </a:solidFill>
                <a:latin typeface="SDGlitchRobotDemo" pitchFamily="2" charset="0"/>
              </a:rPr>
              <a:t>G Vidya Charan</a:t>
            </a:r>
          </a:p>
        </p:txBody>
      </p:sp>
    </p:spTree>
    <p:extLst>
      <p:ext uri="{BB962C8B-B14F-4D97-AF65-F5344CB8AC3E}">
        <p14:creationId xmlns:p14="http://schemas.microsoft.com/office/powerpoint/2010/main" val="236316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30194" y="-359878"/>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7425948" y="7668894"/>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772135" y="8316377"/>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419283" y="44084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6811717" y="215586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3000085" y="5523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379999" y="44314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6765966" y="217456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3248397" y="99875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7035220" y="3661974"/>
            <a:ext cx="7035220" cy="769441"/>
          </a:xfrm>
          <a:prstGeom prst="rect">
            <a:avLst/>
          </a:prstGeom>
          <a:noFill/>
        </p:spPr>
        <p:txBody>
          <a:bodyPr wrap="square" rtlCol="0">
            <a:spAutoFit/>
          </a:bodyPr>
          <a:lstStyle/>
          <a:p>
            <a:r>
              <a:rPr lang="en-IN" sz="44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 Regression</a:t>
            </a:r>
            <a:endParaRPr lang="en-IN" sz="44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5575949" y="1848501"/>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alpha val="72000"/>
                  </a:schemeClr>
                </a:solidFill>
                <a:effectLst>
                  <a:outerShdw blurRad="50800" dir="5400000" algn="ctr" rotWithShape="0">
                    <a:srgbClr val="000000"/>
                  </a:outerShdw>
                  <a:reflection stA="99000" endPos="65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4292094" y="4092205"/>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6718066" y="7668894"/>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26" name="Picture 25">
            <a:extLst>
              <a:ext uri="{FF2B5EF4-FFF2-40B4-BE49-F238E27FC236}">
                <a16:creationId xmlns:a16="http://schemas.microsoft.com/office/drawing/2014/main" id="{25F4C067-602F-BA70-4D71-6E2A354832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4057300" y="6451463"/>
            <a:ext cx="3615644" cy="4089785"/>
          </a:xfrm>
          <a:prstGeom prst="rect">
            <a:avLst/>
          </a:prstGeom>
        </p:spPr>
      </p:pic>
      <p:sp>
        <p:nvSpPr>
          <p:cNvPr id="2" name="TextBox 1">
            <a:extLst>
              <a:ext uri="{FF2B5EF4-FFF2-40B4-BE49-F238E27FC236}">
                <a16:creationId xmlns:a16="http://schemas.microsoft.com/office/drawing/2014/main" id="{68314EF3-0A2B-29B7-2C26-80B33DEAAC10}"/>
              </a:ext>
            </a:extLst>
          </p:cNvPr>
          <p:cNvSpPr txBox="1"/>
          <p:nvPr/>
        </p:nvSpPr>
        <p:spPr>
          <a:xfrm>
            <a:off x="-2409888" y="1043111"/>
            <a:ext cx="197104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89.716 %</a:t>
            </a:r>
            <a:endParaRPr lang="en-IN" sz="2400" dirty="0">
              <a:solidFill>
                <a:srgbClr val="09E151"/>
              </a:solidFill>
              <a:latin typeface="Algerian" panose="04020705040A02060702" pitchFamily="82" charset="0"/>
            </a:endParaRPr>
          </a:p>
        </p:txBody>
      </p:sp>
      <p:sp>
        <p:nvSpPr>
          <p:cNvPr id="27" name="TextBox 26">
            <a:extLst>
              <a:ext uri="{FF2B5EF4-FFF2-40B4-BE49-F238E27FC236}">
                <a16:creationId xmlns:a16="http://schemas.microsoft.com/office/drawing/2014/main" id="{CDD3CFA6-FA52-D2EF-4115-A22DFB52AFCB}"/>
              </a:ext>
            </a:extLst>
          </p:cNvPr>
          <p:cNvSpPr txBox="1"/>
          <p:nvPr/>
        </p:nvSpPr>
        <p:spPr>
          <a:xfrm>
            <a:off x="-2501022" y="3240528"/>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91.591 %</a:t>
            </a:r>
            <a:endParaRPr lang="en-IN" sz="2400" dirty="0">
              <a:solidFill>
                <a:srgbClr val="09E151"/>
              </a:solidFill>
              <a:latin typeface="Algerian" panose="04020705040A02060702" pitchFamily="82" charset="0"/>
            </a:endParaRPr>
          </a:p>
        </p:txBody>
      </p:sp>
      <p:sp>
        <p:nvSpPr>
          <p:cNvPr id="28" name="TextBox 27">
            <a:extLst>
              <a:ext uri="{FF2B5EF4-FFF2-40B4-BE49-F238E27FC236}">
                <a16:creationId xmlns:a16="http://schemas.microsoft.com/office/drawing/2014/main" id="{4E515BDC-FDD1-E2A5-0E85-9E51DC6376ED}"/>
              </a:ext>
            </a:extLst>
          </p:cNvPr>
          <p:cNvSpPr txBox="1"/>
          <p:nvPr/>
        </p:nvSpPr>
        <p:spPr>
          <a:xfrm>
            <a:off x="-2958739" y="5536426"/>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90.489%</a:t>
            </a:r>
            <a:endParaRPr lang="en-IN" sz="2400" dirty="0">
              <a:solidFill>
                <a:srgbClr val="09E151"/>
              </a:solidFill>
              <a:latin typeface="Algerian" panose="04020705040A02060702" pitchFamily="82" charset="0"/>
            </a:endParaRPr>
          </a:p>
        </p:txBody>
      </p:sp>
      <p:sp>
        <p:nvSpPr>
          <p:cNvPr id="29" name="TextBox 28">
            <a:extLst>
              <a:ext uri="{FF2B5EF4-FFF2-40B4-BE49-F238E27FC236}">
                <a16:creationId xmlns:a16="http://schemas.microsoft.com/office/drawing/2014/main" id="{1124E03D-C431-44CB-D403-6B340423031A}"/>
              </a:ext>
            </a:extLst>
          </p:cNvPr>
          <p:cNvSpPr txBox="1"/>
          <p:nvPr/>
        </p:nvSpPr>
        <p:spPr>
          <a:xfrm>
            <a:off x="90369" y="323083"/>
            <a:ext cx="11703627" cy="1754326"/>
          </a:xfrm>
          <a:prstGeom prst="rect">
            <a:avLst/>
          </a:prstGeom>
          <a:noFill/>
        </p:spPr>
        <p:txBody>
          <a:bodyPr wrap="square" rtlCol="0">
            <a:spAutoFit/>
          </a:bodyPr>
          <a:lstStyle/>
          <a:p>
            <a:r>
              <a:rPr lang="en-US" sz="5400" b="1" i="0" u="none" strike="noStrike" dirty="0">
                <a:solidFill>
                  <a:srgbClr val="FEFEFE"/>
                </a:solidFill>
                <a:effectLst/>
                <a:latin typeface="SDGlitchRobotDemo" pitchFamily="2" charset="0"/>
              </a:rPr>
              <a:t>Pipeline of the proposed methodology</a:t>
            </a:r>
            <a:endParaRPr lang="en-IN" sz="5400" dirty="0">
              <a:latin typeface="SDGlitchRobotDemo" pitchFamily="2" charset="0"/>
            </a:endParaRPr>
          </a:p>
        </p:txBody>
      </p:sp>
      <p:pic>
        <p:nvPicPr>
          <p:cNvPr id="32" name="Picture 31">
            <a:extLst>
              <a:ext uri="{FF2B5EF4-FFF2-40B4-BE49-F238E27FC236}">
                <a16:creationId xmlns:a16="http://schemas.microsoft.com/office/drawing/2014/main" id="{CBAD6D0C-3B6D-B918-DB7D-B5263831542E}"/>
              </a:ext>
            </a:extLst>
          </p:cNvPr>
          <p:cNvPicPr>
            <a:picLocks noChangeAspect="1"/>
          </p:cNvPicPr>
          <p:nvPr/>
        </p:nvPicPr>
        <p:blipFill>
          <a:blip r:embed="rId4"/>
          <a:stretch>
            <a:fillRect/>
          </a:stretch>
        </p:blipFill>
        <p:spPr>
          <a:xfrm>
            <a:off x="601963" y="2327163"/>
            <a:ext cx="11040275" cy="3624397"/>
          </a:xfrm>
          <a:prstGeom prst="rect">
            <a:avLst/>
          </a:prstGeom>
        </p:spPr>
      </p:pic>
      <p:sp>
        <p:nvSpPr>
          <p:cNvPr id="30" name="Rectangle 29">
            <a:extLst>
              <a:ext uri="{FF2B5EF4-FFF2-40B4-BE49-F238E27FC236}">
                <a16:creationId xmlns:a16="http://schemas.microsoft.com/office/drawing/2014/main" id="{4F590F1F-D730-B5E3-85D4-7E21CCDA0CFA}"/>
              </a:ext>
            </a:extLst>
          </p:cNvPr>
          <p:cNvSpPr/>
          <p:nvPr/>
        </p:nvSpPr>
        <p:spPr>
          <a:xfrm rot="19253135">
            <a:off x="10732047" y="7621630"/>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74872E15-3C8D-BA18-C49C-0F3554F66D35}"/>
              </a:ext>
            </a:extLst>
          </p:cNvPr>
          <p:cNvSpPr/>
          <p:nvPr/>
        </p:nvSpPr>
        <p:spPr>
          <a:xfrm rot="18986377">
            <a:off x="10838728" y="6810229"/>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C71AEFE8-26A2-773E-EFCC-711AE158C58E}"/>
              </a:ext>
            </a:extLst>
          </p:cNvPr>
          <p:cNvSpPr/>
          <p:nvPr/>
        </p:nvSpPr>
        <p:spPr>
          <a:xfrm rot="18512580">
            <a:off x="9006927" y="7321518"/>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826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30194" y="-359878"/>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7425948" y="7668894"/>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772135" y="8316377"/>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419283" y="44084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6811717" y="215586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3000085" y="5523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379999" y="44314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6765966" y="217456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3248397" y="99875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7035220" y="3661974"/>
            <a:ext cx="7035220" cy="769441"/>
          </a:xfrm>
          <a:prstGeom prst="rect">
            <a:avLst/>
          </a:prstGeom>
          <a:noFill/>
        </p:spPr>
        <p:txBody>
          <a:bodyPr wrap="square" rtlCol="0">
            <a:spAutoFit/>
          </a:bodyPr>
          <a:lstStyle/>
          <a:p>
            <a:r>
              <a:rPr lang="en-IN" sz="44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 Regression</a:t>
            </a:r>
            <a:endParaRPr lang="en-IN" sz="44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5575949" y="1848501"/>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alpha val="72000"/>
                  </a:schemeClr>
                </a:solidFill>
                <a:effectLst>
                  <a:outerShdw blurRad="50800" dir="5400000" algn="ctr" rotWithShape="0">
                    <a:srgbClr val="000000"/>
                  </a:outerShdw>
                  <a:reflection stA="99000" endPos="65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4292094" y="4092205"/>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6718066" y="7668894"/>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26" name="Picture 25">
            <a:extLst>
              <a:ext uri="{FF2B5EF4-FFF2-40B4-BE49-F238E27FC236}">
                <a16:creationId xmlns:a16="http://schemas.microsoft.com/office/drawing/2014/main" id="{25F4C067-602F-BA70-4D71-6E2A354832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4057300" y="6451463"/>
            <a:ext cx="3615644" cy="4089785"/>
          </a:xfrm>
          <a:prstGeom prst="rect">
            <a:avLst/>
          </a:prstGeom>
        </p:spPr>
      </p:pic>
      <p:sp>
        <p:nvSpPr>
          <p:cNvPr id="2" name="TextBox 1">
            <a:extLst>
              <a:ext uri="{FF2B5EF4-FFF2-40B4-BE49-F238E27FC236}">
                <a16:creationId xmlns:a16="http://schemas.microsoft.com/office/drawing/2014/main" id="{68314EF3-0A2B-29B7-2C26-80B33DEAAC10}"/>
              </a:ext>
            </a:extLst>
          </p:cNvPr>
          <p:cNvSpPr txBox="1"/>
          <p:nvPr/>
        </p:nvSpPr>
        <p:spPr>
          <a:xfrm>
            <a:off x="-2409888" y="1043111"/>
            <a:ext cx="197104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89.716 %</a:t>
            </a:r>
            <a:endParaRPr lang="en-IN" sz="2400" dirty="0">
              <a:solidFill>
                <a:srgbClr val="09E151"/>
              </a:solidFill>
              <a:latin typeface="Algerian" panose="04020705040A02060702" pitchFamily="82" charset="0"/>
            </a:endParaRPr>
          </a:p>
        </p:txBody>
      </p:sp>
      <p:sp>
        <p:nvSpPr>
          <p:cNvPr id="27" name="TextBox 26">
            <a:extLst>
              <a:ext uri="{FF2B5EF4-FFF2-40B4-BE49-F238E27FC236}">
                <a16:creationId xmlns:a16="http://schemas.microsoft.com/office/drawing/2014/main" id="{CDD3CFA6-FA52-D2EF-4115-A22DFB52AFCB}"/>
              </a:ext>
            </a:extLst>
          </p:cNvPr>
          <p:cNvSpPr txBox="1"/>
          <p:nvPr/>
        </p:nvSpPr>
        <p:spPr>
          <a:xfrm>
            <a:off x="-2501022" y="3240528"/>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91.591 %</a:t>
            </a:r>
            <a:endParaRPr lang="en-IN" sz="2400" dirty="0">
              <a:solidFill>
                <a:srgbClr val="09E151"/>
              </a:solidFill>
              <a:latin typeface="Algerian" panose="04020705040A02060702" pitchFamily="82" charset="0"/>
            </a:endParaRPr>
          </a:p>
        </p:txBody>
      </p:sp>
      <p:sp>
        <p:nvSpPr>
          <p:cNvPr id="28" name="TextBox 27">
            <a:extLst>
              <a:ext uri="{FF2B5EF4-FFF2-40B4-BE49-F238E27FC236}">
                <a16:creationId xmlns:a16="http://schemas.microsoft.com/office/drawing/2014/main" id="{4E515BDC-FDD1-E2A5-0E85-9E51DC6376ED}"/>
              </a:ext>
            </a:extLst>
          </p:cNvPr>
          <p:cNvSpPr txBox="1"/>
          <p:nvPr/>
        </p:nvSpPr>
        <p:spPr>
          <a:xfrm>
            <a:off x="-2958739" y="5536426"/>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90.489%</a:t>
            </a:r>
            <a:endParaRPr lang="en-IN" sz="2400" dirty="0">
              <a:solidFill>
                <a:srgbClr val="09E151"/>
              </a:solidFill>
              <a:latin typeface="Algerian" panose="04020705040A02060702" pitchFamily="82" charset="0"/>
            </a:endParaRPr>
          </a:p>
        </p:txBody>
      </p:sp>
      <p:sp>
        <p:nvSpPr>
          <p:cNvPr id="30" name="TextBox 29">
            <a:extLst>
              <a:ext uri="{FF2B5EF4-FFF2-40B4-BE49-F238E27FC236}">
                <a16:creationId xmlns:a16="http://schemas.microsoft.com/office/drawing/2014/main" id="{F7CD1629-C2D6-B55E-8AFA-FC628463BF0B}"/>
              </a:ext>
            </a:extLst>
          </p:cNvPr>
          <p:cNvSpPr txBox="1"/>
          <p:nvPr/>
        </p:nvSpPr>
        <p:spPr>
          <a:xfrm>
            <a:off x="605113" y="372823"/>
            <a:ext cx="10629900" cy="1107996"/>
          </a:xfrm>
          <a:prstGeom prst="rect">
            <a:avLst/>
          </a:prstGeom>
          <a:noFill/>
        </p:spPr>
        <p:txBody>
          <a:bodyPr wrap="square" rtlCol="0">
            <a:spAutoFit/>
          </a:bodyPr>
          <a:lstStyle/>
          <a:p>
            <a:r>
              <a:rPr lang="en-IN" sz="6000" b="1" i="0" u="none" strike="noStrike" dirty="0">
                <a:solidFill>
                  <a:schemeClr val="bg1"/>
                </a:solidFill>
                <a:effectLst/>
                <a:latin typeface="SDGlitchRobotDemo" pitchFamily="2" charset="0"/>
              </a:rPr>
              <a:t>Implementation</a:t>
            </a:r>
            <a:r>
              <a:rPr lang="en-IN" sz="6600" b="1" i="0" u="none" strike="noStrike" dirty="0">
                <a:solidFill>
                  <a:schemeClr val="bg1"/>
                </a:solidFill>
                <a:effectLst/>
                <a:latin typeface="SDGlitchRobotDemo" pitchFamily="2" charset="0"/>
              </a:rPr>
              <a:t> </a:t>
            </a:r>
            <a:r>
              <a:rPr lang="en-IN" sz="6000" b="1" i="0" u="none" strike="noStrike" dirty="0">
                <a:solidFill>
                  <a:schemeClr val="bg1"/>
                </a:solidFill>
                <a:effectLst/>
                <a:latin typeface="SDGlitchRobotDemo" pitchFamily="2" charset="0"/>
              </a:rPr>
              <a:t>Details</a:t>
            </a:r>
            <a:endParaRPr lang="en-IN" sz="6600" dirty="0">
              <a:solidFill>
                <a:schemeClr val="bg1"/>
              </a:solidFill>
              <a:latin typeface="SDGlitchRobotDemo" pitchFamily="2" charset="0"/>
            </a:endParaRPr>
          </a:p>
        </p:txBody>
      </p:sp>
      <p:sp>
        <p:nvSpPr>
          <p:cNvPr id="31" name="TextBox 30">
            <a:extLst>
              <a:ext uri="{FF2B5EF4-FFF2-40B4-BE49-F238E27FC236}">
                <a16:creationId xmlns:a16="http://schemas.microsoft.com/office/drawing/2014/main" id="{D08387AD-4F02-2836-310D-55E64726E632}"/>
              </a:ext>
            </a:extLst>
          </p:cNvPr>
          <p:cNvSpPr txBox="1"/>
          <p:nvPr/>
        </p:nvSpPr>
        <p:spPr>
          <a:xfrm>
            <a:off x="233770" y="1669053"/>
            <a:ext cx="11954934" cy="3970318"/>
          </a:xfrm>
          <a:prstGeom prst="rect">
            <a:avLst/>
          </a:prstGeom>
          <a:noFill/>
        </p:spPr>
        <p:txBody>
          <a:bodyPr wrap="square" rtlCol="0">
            <a:spAutoFit/>
          </a:bodyPr>
          <a:lstStyle/>
          <a:p>
            <a:pPr marL="285750" indent="-285750">
              <a:buFont typeface="Arial" panose="020B0604020202020204" pitchFamily="34" charset="0"/>
              <a:buChar char="•"/>
            </a:pPr>
            <a:r>
              <a:rPr lang="en-US" sz="2800" b="0" i="0" u="none" strike="noStrike" dirty="0">
                <a:solidFill>
                  <a:srgbClr val="09E151"/>
                </a:solidFill>
                <a:effectLst/>
                <a:latin typeface="SDGlitchRobotDemo" pitchFamily="2" charset="0"/>
              </a:rPr>
              <a:t>The idea is to use the training dataset to train the models with the words in the comments as predictor variables and to predict the probability of the toxicity level of a comment</a:t>
            </a:r>
          </a:p>
          <a:p>
            <a:pPr marL="285750" indent="-285750">
              <a:buFont typeface="Arial" panose="020B0604020202020204" pitchFamily="34" charset="0"/>
              <a:buChar char="•"/>
            </a:pPr>
            <a:endParaRPr lang="en-US" sz="2800" dirty="0">
              <a:solidFill>
                <a:srgbClr val="09E151"/>
              </a:solidFill>
              <a:latin typeface="SDGlitchRobotDemo" pitchFamily="2" charset="0"/>
            </a:endParaRPr>
          </a:p>
          <a:p>
            <a:pPr marL="285750" indent="-285750">
              <a:buFont typeface="Arial" panose="020B0604020202020204" pitchFamily="34" charset="0"/>
              <a:buChar char="•"/>
            </a:pPr>
            <a:r>
              <a:rPr lang="en-US" sz="2800" b="0" i="0" u="none" strike="noStrike" dirty="0">
                <a:solidFill>
                  <a:srgbClr val="09E151"/>
                </a:solidFill>
                <a:effectLst/>
                <a:latin typeface="SDGlitchRobotDemo" pitchFamily="2" charset="0"/>
              </a:rPr>
              <a:t>Our project is focused on developing a series of machine learning and deep learning models The goal is to use different ML and Deep Learning models to classify the comments and identify toxicity levels</a:t>
            </a:r>
            <a:endParaRPr lang="en-IN" sz="2800" dirty="0">
              <a:solidFill>
                <a:srgbClr val="09E151"/>
              </a:solidFill>
              <a:latin typeface="SDGlitchRobotDemo" pitchFamily="2" charset="0"/>
            </a:endParaRPr>
          </a:p>
        </p:txBody>
      </p:sp>
      <p:sp>
        <p:nvSpPr>
          <p:cNvPr id="29" name="Rectangle 28">
            <a:extLst>
              <a:ext uri="{FF2B5EF4-FFF2-40B4-BE49-F238E27FC236}">
                <a16:creationId xmlns:a16="http://schemas.microsoft.com/office/drawing/2014/main" id="{AEA1D2B7-505A-BC29-6F7D-FE7F148CA769}"/>
              </a:ext>
            </a:extLst>
          </p:cNvPr>
          <p:cNvSpPr/>
          <p:nvPr/>
        </p:nvSpPr>
        <p:spPr>
          <a:xfrm rot="19253135">
            <a:off x="-6979072" y="-3464570"/>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89398E78-2EF3-69F9-F527-909421442AA6}"/>
              </a:ext>
            </a:extLst>
          </p:cNvPr>
          <p:cNvSpPr/>
          <p:nvPr/>
        </p:nvSpPr>
        <p:spPr>
          <a:xfrm rot="18986377">
            <a:off x="-6872391" y="-4275971"/>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1FEEA6F4-DBBE-AD3C-33DE-9A39E279D487}"/>
              </a:ext>
            </a:extLst>
          </p:cNvPr>
          <p:cNvSpPr/>
          <p:nvPr/>
        </p:nvSpPr>
        <p:spPr>
          <a:xfrm rot="18512580">
            <a:off x="-8704192" y="-3764682"/>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5469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30194" y="-357938"/>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916332" y="526715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4523898" y="301459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955616" y="529014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4569649" y="303329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3200456" y="1087766"/>
            <a:ext cx="7035220" cy="769441"/>
          </a:xfrm>
          <a:prstGeom prst="rect">
            <a:avLst/>
          </a:prstGeom>
          <a:noFill/>
        </p:spPr>
        <p:txBody>
          <a:bodyPr wrap="square" rtlCol="0">
            <a:spAutoFit/>
          </a:bodyPr>
          <a:lstStyle/>
          <a:p>
            <a:r>
              <a:rPr lang="en-IN" sz="44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 Regression</a:t>
            </a:r>
            <a:endParaRPr lang="en-IN" sz="44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5759666" y="2707231"/>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alpha val="72000"/>
                  </a:schemeClr>
                </a:solidFill>
                <a:effectLst>
                  <a:outerShdw blurRad="50800" dir="5400000" algn="ctr" rotWithShape="0">
                    <a:srgbClr val="000000"/>
                  </a:outerShdw>
                  <a:reflection stA="99000" endPos="65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7043521" y="4950935"/>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6718066" y="7668894"/>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26" name="Picture 25">
            <a:extLst>
              <a:ext uri="{FF2B5EF4-FFF2-40B4-BE49-F238E27FC236}">
                <a16:creationId xmlns:a16="http://schemas.microsoft.com/office/drawing/2014/main" id="{25F4C067-602F-BA70-4D71-6E2A354832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2" name="TextBox 1">
            <a:extLst>
              <a:ext uri="{FF2B5EF4-FFF2-40B4-BE49-F238E27FC236}">
                <a16:creationId xmlns:a16="http://schemas.microsoft.com/office/drawing/2014/main" id="{68314EF3-0A2B-29B7-2C26-80B33DEAAC10}"/>
              </a:ext>
            </a:extLst>
          </p:cNvPr>
          <p:cNvSpPr txBox="1"/>
          <p:nvPr/>
        </p:nvSpPr>
        <p:spPr>
          <a:xfrm>
            <a:off x="8925727" y="1901841"/>
            <a:ext cx="197104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89.716 %</a:t>
            </a:r>
            <a:endParaRPr lang="en-IN" sz="2400" dirty="0">
              <a:solidFill>
                <a:srgbClr val="09E151"/>
              </a:solidFill>
              <a:latin typeface="Algerian" panose="04020705040A02060702" pitchFamily="82" charset="0"/>
            </a:endParaRPr>
          </a:p>
        </p:txBody>
      </p:sp>
      <p:sp>
        <p:nvSpPr>
          <p:cNvPr id="27" name="TextBox 26">
            <a:extLst>
              <a:ext uri="{FF2B5EF4-FFF2-40B4-BE49-F238E27FC236}">
                <a16:creationId xmlns:a16="http://schemas.microsoft.com/office/drawing/2014/main" id="{CDD3CFA6-FA52-D2EF-4115-A22DFB52AFCB}"/>
              </a:ext>
            </a:extLst>
          </p:cNvPr>
          <p:cNvSpPr txBox="1"/>
          <p:nvPr/>
        </p:nvSpPr>
        <p:spPr>
          <a:xfrm>
            <a:off x="9768094" y="3773470"/>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91.591 %</a:t>
            </a:r>
            <a:endParaRPr lang="en-IN" sz="2400" dirty="0">
              <a:solidFill>
                <a:srgbClr val="09E151"/>
              </a:solidFill>
              <a:latin typeface="Algerian" panose="04020705040A02060702" pitchFamily="82" charset="0"/>
            </a:endParaRPr>
          </a:p>
        </p:txBody>
      </p:sp>
      <p:sp>
        <p:nvSpPr>
          <p:cNvPr id="28" name="TextBox 27">
            <a:extLst>
              <a:ext uri="{FF2B5EF4-FFF2-40B4-BE49-F238E27FC236}">
                <a16:creationId xmlns:a16="http://schemas.microsoft.com/office/drawing/2014/main" id="{4E515BDC-FDD1-E2A5-0E85-9E51DC6376ED}"/>
              </a:ext>
            </a:extLst>
          </p:cNvPr>
          <p:cNvSpPr txBox="1"/>
          <p:nvPr/>
        </p:nvSpPr>
        <p:spPr>
          <a:xfrm>
            <a:off x="9911247" y="5874736"/>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90.489%</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83104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78688" y="-382908"/>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rgbClr val="09E15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latin typeface="Algerian" panose="04020705040A02060702" pitchFamily="82" charset="0"/>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4776257" y="6858000"/>
            <a:ext cx="3915859" cy="4429369"/>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11169587" y="4654086"/>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530253" y="847265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444150" y="7187356"/>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6681002" y="5637566"/>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311488" y="37703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6329950" y="6119908"/>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6482349" y="7520399"/>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356674" y="4000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41907" y="824098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1636713" y="0"/>
            <a:ext cx="9624646" cy="1107996"/>
          </a:xfrm>
          <a:prstGeom prst="rect">
            <a:avLst/>
          </a:prstGeom>
          <a:noFill/>
        </p:spPr>
        <p:txBody>
          <a:bodyPr wrap="square" rtlCol="0">
            <a:spAutoFit/>
          </a:bodyPr>
          <a:lstStyle/>
          <a:p>
            <a:r>
              <a:rPr lang="en-IN" sz="66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a:t>
            </a:r>
            <a:r>
              <a:rPr lang="en-IN" sz="60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 </a:t>
            </a:r>
            <a:r>
              <a:rPr lang="en-IN" sz="66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Regression</a:t>
            </a:r>
            <a:endParaRPr lang="en-IN" sz="66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5361343" y="5516873"/>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alpha val="72000"/>
                  </a:schemeClr>
                </a:solidFill>
                <a:effectLst>
                  <a:outerShdw blurRad="50800" dir="5400000" algn="ctr" rotWithShape="0">
                    <a:srgbClr val="000000"/>
                  </a:outerShdw>
                  <a:reflection stA="99000" endPos="65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7056376" y="6510512"/>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6718066" y="7668894"/>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30" name="TextBox 29">
            <a:extLst>
              <a:ext uri="{FF2B5EF4-FFF2-40B4-BE49-F238E27FC236}">
                <a16:creationId xmlns:a16="http://schemas.microsoft.com/office/drawing/2014/main" id="{1E27246F-5B52-B4EA-9D4B-DBD64638650E}"/>
              </a:ext>
            </a:extLst>
          </p:cNvPr>
          <p:cNvSpPr txBox="1"/>
          <p:nvPr/>
        </p:nvSpPr>
        <p:spPr>
          <a:xfrm>
            <a:off x="10302240" y="1066153"/>
            <a:ext cx="1889760" cy="1077218"/>
          </a:xfrm>
          <a:prstGeom prst="rect">
            <a:avLst/>
          </a:prstGeom>
          <a:noFill/>
        </p:spPr>
        <p:txBody>
          <a:bodyPr wrap="square" rtlCol="0">
            <a:spAutoFit/>
          </a:bodyPr>
          <a:lstStyle/>
          <a:p>
            <a:r>
              <a:rPr lang="en-IN" sz="3200" b="0" i="0" u="none" strike="noStrike" dirty="0">
                <a:solidFill>
                  <a:srgbClr val="09E151"/>
                </a:solidFill>
                <a:effectLst/>
                <a:latin typeface="Algerian" panose="04020705040A02060702" pitchFamily="82" charset="0"/>
              </a:rPr>
              <a:t>89.716 %</a:t>
            </a:r>
            <a:endParaRPr lang="en-IN" sz="3200" dirty="0">
              <a:solidFill>
                <a:srgbClr val="09E151"/>
              </a:solidFill>
              <a:latin typeface="Algerian" panose="04020705040A02060702" pitchFamily="82" charset="0"/>
            </a:endParaRPr>
          </a:p>
          <a:p>
            <a:endParaRPr lang="en-IN" sz="3200" dirty="0"/>
          </a:p>
        </p:txBody>
      </p:sp>
      <p:sp>
        <p:nvSpPr>
          <p:cNvPr id="31" name="TextBox 30">
            <a:extLst>
              <a:ext uri="{FF2B5EF4-FFF2-40B4-BE49-F238E27FC236}">
                <a16:creationId xmlns:a16="http://schemas.microsoft.com/office/drawing/2014/main" id="{F205C418-8113-C704-6419-F5A17993BF13}"/>
              </a:ext>
            </a:extLst>
          </p:cNvPr>
          <p:cNvSpPr txBox="1"/>
          <p:nvPr/>
        </p:nvSpPr>
        <p:spPr>
          <a:xfrm>
            <a:off x="252037" y="1910677"/>
            <a:ext cx="12471855" cy="5078313"/>
          </a:xfrm>
          <a:prstGeom prst="rect">
            <a:avLst/>
          </a:prstGeom>
          <a:noFill/>
        </p:spPr>
        <p:txBody>
          <a:bodyPr wrap="square" rtlCol="0">
            <a:spAutoFit/>
          </a:bodyPr>
          <a:lstStyle/>
          <a:p>
            <a:pPr>
              <a:buFont typeface="Arial" panose="020B0604020202020204" pitchFamily="34" charset="0"/>
              <a:buChar char="•"/>
            </a:pPr>
            <a:r>
              <a:rPr lang="en-US" sz="3600" b="0" i="0" u="none" strike="noStrike" dirty="0">
                <a:solidFill>
                  <a:srgbClr val="09E151"/>
                </a:solidFill>
                <a:effectLst/>
                <a:latin typeface="SDGlitchRobotDemo" pitchFamily="2" charset="0"/>
              </a:rPr>
              <a:t>Logistic regression predicts binary outcomes</a:t>
            </a:r>
          </a:p>
          <a:p>
            <a:pPr>
              <a:buFont typeface="Arial" panose="020B0604020202020204" pitchFamily="34" charset="0"/>
              <a:buChar char="•"/>
            </a:pPr>
            <a:endParaRPr lang="en-US" sz="3600" dirty="0">
              <a:solidFill>
                <a:srgbClr val="09E151"/>
              </a:solidFill>
              <a:latin typeface="SDGlitchRobotDemo" pitchFamily="2" charset="0"/>
            </a:endParaRPr>
          </a:p>
          <a:p>
            <a:pPr>
              <a:buFont typeface="Arial" panose="020B0604020202020204" pitchFamily="34" charset="0"/>
              <a:buChar char="•"/>
            </a:pPr>
            <a:r>
              <a:rPr lang="en-US" sz="3600" b="0" i="0" u="none" strike="noStrike" dirty="0">
                <a:solidFill>
                  <a:srgbClr val="09E151"/>
                </a:solidFill>
                <a:effectLst/>
                <a:latin typeface="SDGlitchRobotDemo" pitchFamily="2" charset="0"/>
              </a:rPr>
              <a:t>It models the relationship between predictor variables and the outcome</a:t>
            </a:r>
          </a:p>
          <a:p>
            <a:pPr>
              <a:buFont typeface="Arial" panose="020B0604020202020204" pitchFamily="34" charset="0"/>
              <a:buChar char="•"/>
            </a:pPr>
            <a:endParaRPr lang="en-US" sz="3600" dirty="0">
              <a:solidFill>
                <a:srgbClr val="09E151"/>
              </a:solidFill>
              <a:latin typeface="SDGlitchRobotDemo" pitchFamily="2" charset="0"/>
            </a:endParaRPr>
          </a:p>
          <a:p>
            <a:pPr>
              <a:buFont typeface="Arial" panose="020B0604020202020204" pitchFamily="34" charset="0"/>
              <a:buChar char="•"/>
            </a:pPr>
            <a:r>
              <a:rPr lang="en-US" sz="3600" b="0" i="0" u="none" strike="noStrike" dirty="0">
                <a:solidFill>
                  <a:srgbClr val="09E151"/>
                </a:solidFill>
                <a:effectLst/>
                <a:latin typeface="SDGlitchRobotDemo" pitchFamily="2" charset="0"/>
              </a:rPr>
              <a:t>Effective use requires an understanding of the data preprocessing and proper evaluation as well as awareness of potential issues</a:t>
            </a:r>
            <a:endParaRPr lang="en-US" sz="3600" dirty="0">
              <a:solidFill>
                <a:srgbClr val="09E151"/>
              </a:solidFill>
              <a:latin typeface="SDGlitchRobotDemo" pitchFamily="2" charset="0"/>
            </a:endParaRPr>
          </a:p>
          <a:p>
            <a:endParaRPr lang="en-IN" sz="3600" dirty="0">
              <a:solidFill>
                <a:srgbClr val="09E151"/>
              </a:solidFill>
              <a:latin typeface="SDGlitchRobotDemo" pitchFamily="2" charset="0"/>
            </a:endParaRPr>
          </a:p>
        </p:txBody>
      </p:sp>
    </p:spTree>
    <p:extLst>
      <p:ext uri="{BB962C8B-B14F-4D97-AF65-F5344CB8AC3E}">
        <p14:creationId xmlns:p14="http://schemas.microsoft.com/office/powerpoint/2010/main" val="1254340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545432" y="-313892"/>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916332" y="526715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4523898" y="301459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955616" y="529014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4569649" y="303329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7227726" y="1087766"/>
            <a:ext cx="7035220" cy="769441"/>
          </a:xfrm>
          <a:prstGeom prst="rect">
            <a:avLst/>
          </a:prstGeom>
          <a:noFill/>
        </p:spPr>
        <p:txBody>
          <a:bodyPr wrap="square" rtlCol="0">
            <a:spAutoFit/>
          </a:bodyPr>
          <a:lstStyle/>
          <a:p>
            <a:r>
              <a:rPr lang="en-IN" sz="44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 Regression</a:t>
            </a:r>
            <a:endParaRPr lang="en-IN" sz="44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3512669" y="939818"/>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solidFill>
                <a:effectLst>
                  <a:outerShdw blurRad="50800" dir="5400000" algn="ctr" rotWithShape="0">
                    <a:srgbClr val="000000"/>
                  </a:outerShdw>
                  <a:reflection stA="99000" endPos="65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6173568" y="2648573"/>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7469708" y="4977079"/>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26" name="Picture 25">
            <a:extLst>
              <a:ext uri="{FF2B5EF4-FFF2-40B4-BE49-F238E27FC236}">
                <a16:creationId xmlns:a16="http://schemas.microsoft.com/office/drawing/2014/main" id="{9E81FF6D-53D1-2BAC-0C2B-7500C18B02A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2" name="TextBox 1">
            <a:extLst>
              <a:ext uri="{FF2B5EF4-FFF2-40B4-BE49-F238E27FC236}">
                <a16:creationId xmlns:a16="http://schemas.microsoft.com/office/drawing/2014/main" id="{3A405CD4-0AE9-2FF1-019F-BEB2287061C9}"/>
              </a:ext>
            </a:extLst>
          </p:cNvPr>
          <p:cNvSpPr txBox="1"/>
          <p:nvPr/>
        </p:nvSpPr>
        <p:spPr>
          <a:xfrm>
            <a:off x="8011442" y="1930081"/>
            <a:ext cx="1539762" cy="830997"/>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91.591 %</a:t>
            </a:r>
            <a:endParaRPr lang="en-IN" sz="2400" dirty="0">
              <a:solidFill>
                <a:srgbClr val="09E151"/>
              </a:solidFill>
              <a:latin typeface="Algerian" panose="04020705040A02060702" pitchFamily="82" charset="0"/>
            </a:endParaRPr>
          </a:p>
          <a:p>
            <a:endParaRPr lang="en-IN" sz="2400" dirty="0"/>
          </a:p>
        </p:txBody>
      </p:sp>
      <p:sp>
        <p:nvSpPr>
          <p:cNvPr id="27" name="TextBox 26">
            <a:extLst>
              <a:ext uri="{FF2B5EF4-FFF2-40B4-BE49-F238E27FC236}">
                <a16:creationId xmlns:a16="http://schemas.microsoft.com/office/drawing/2014/main" id="{22578AF6-6D4C-1CE2-BB1B-5282B8A38E79}"/>
              </a:ext>
            </a:extLst>
          </p:cNvPr>
          <p:cNvSpPr txBox="1"/>
          <p:nvPr/>
        </p:nvSpPr>
        <p:spPr>
          <a:xfrm>
            <a:off x="9115304" y="3515361"/>
            <a:ext cx="1560064" cy="830997"/>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90.489 %</a:t>
            </a:r>
            <a:endParaRPr lang="en-IN" sz="2400" dirty="0">
              <a:solidFill>
                <a:srgbClr val="09E151"/>
              </a:solidFill>
              <a:latin typeface="Algerian" panose="04020705040A02060702" pitchFamily="82" charset="0"/>
            </a:endParaRPr>
          </a:p>
          <a:p>
            <a:endParaRPr lang="en-IN" sz="2400" dirty="0"/>
          </a:p>
        </p:txBody>
      </p:sp>
      <p:sp>
        <p:nvSpPr>
          <p:cNvPr id="28" name="TextBox 27">
            <a:extLst>
              <a:ext uri="{FF2B5EF4-FFF2-40B4-BE49-F238E27FC236}">
                <a16:creationId xmlns:a16="http://schemas.microsoft.com/office/drawing/2014/main" id="{FE6FA787-5FC6-99B6-1728-6819ACA99C60}"/>
              </a:ext>
            </a:extLst>
          </p:cNvPr>
          <p:cNvSpPr txBox="1"/>
          <p:nvPr/>
        </p:nvSpPr>
        <p:spPr>
          <a:xfrm>
            <a:off x="8615680" y="5772212"/>
            <a:ext cx="1560064"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90.752 %</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157709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04455" y="-212034"/>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4607823" y="3837125"/>
            <a:ext cx="3915859" cy="4429369"/>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11440858" y="4212977"/>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8135815"/>
            <a:ext cx="565747" cy="224464"/>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3541837" y="311097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2905133" y="5945485"/>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311489" y="43475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3502553" y="313396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2266669" y="4815401"/>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356674" y="457751"/>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3482827" y="918101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7227726" y="1087766"/>
            <a:ext cx="7035220" cy="769441"/>
          </a:xfrm>
          <a:prstGeom prst="rect">
            <a:avLst/>
          </a:prstGeom>
          <a:noFill/>
        </p:spPr>
        <p:txBody>
          <a:bodyPr wrap="square" rtlCol="0">
            <a:spAutoFit/>
          </a:bodyPr>
          <a:lstStyle/>
          <a:p>
            <a:r>
              <a:rPr lang="en-IN" sz="44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 Regression</a:t>
            </a:r>
            <a:endParaRPr lang="en-IN" sz="44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1777654" y="-9908"/>
            <a:ext cx="6745023" cy="1015663"/>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6000" dirty="0">
                <a:solidFill>
                  <a:schemeClr val="bg1"/>
                </a:solidFill>
                <a:effectLst>
                  <a:outerShdw blurRad="50800" dir="5400000" sx="76000" sy="76000" algn="ctr" rotWithShape="0">
                    <a:srgbClr val="000000"/>
                  </a:outerShdw>
                  <a:reflection stA="99000" endPos="44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4338933" y="3911142"/>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1988461" y="2820900"/>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26" name="TextBox 25">
            <a:extLst>
              <a:ext uri="{FF2B5EF4-FFF2-40B4-BE49-F238E27FC236}">
                <a16:creationId xmlns:a16="http://schemas.microsoft.com/office/drawing/2014/main" id="{AA337847-28F5-1163-A816-CC753FD1A8B7}"/>
              </a:ext>
            </a:extLst>
          </p:cNvPr>
          <p:cNvSpPr txBox="1"/>
          <p:nvPr/>
        </p:nvSpPr>
        <p:spPr>
          <a:xfrm>
            <a:off x="7761632" y="1006628"/>
            <a:ext cx="2092960" cy="954107"/>
          </a:xfrm>
          <a:prstGeom prst="rect">
            <a:avLst/>
          </a:prstGeom>
          <a:noFill/>
        </p:spPr>
        <p:txBody>
          <a:bodyPr wrap="square" rtlCol="0">
            <a:spAutoFit/>
          </a:bodyPr>
          <a:lstStyle/>
          <a:p>
            <a:r>
              <a:rPr lang="en-IN" sz="2800" b="0" i="0" dirty="0">
                <a:solidFill>
                  <a:srgbClr val="09E151"/>
                </a:solidFill>
                <a:effectLst/>
                <a:latin typeface="Algerian" panose="04020705040A02060702" pitchFamily="82" charset="0"/>
              </a:rPr>
              <a:t>91.591 %</a:t>
            </a:r>
            <a:endParaRPr lang="en-IN" sz="2800" dirty="0">
              <a:solidFill>
                <a:srgbClr val="09E151"/>
              </a:solidFill>
              <a:latin typeface="Algerian" panose="04020705040A02060702" pitchFamily="82" charset="0"/>
            </a:endParaRPr>
          </a:p>
          <a:p>
            <a:endParaRPr lang="en-IN" sz="2800" dirty="0"/>
          </a:p>
        </p:txBody>
      </p:sp>
      <p:sp>
        <p:nvSpPr>
          <p:cNvPr id="27" name="TextBox 26">
            <a:extLst>
              <a:ext uri="{FF2B5EF4-FFF2-40B4-BE49-F238E27FC236}">
                <a16:creationId xmlns:a16="http://schemas.microsoft.com/office/drawing/2014/main" id="{F3207B7B-AF02-9A6E-4AA9-156ED9FBF409}"/>
              </a:ext>
            </a:extLst>
          </p:cNvPr>
          <p:cNvSpPr txBox="1"/>
          <p:nvPr/>
        </p:nvSpPr>
        <p:spPr>
          <a:xfrm>
            <a:off x="378470" y="1370972"/>
            <a:ext cx="12214502" cy="5170646"/>
          </a:xfrm>
          <a:prstGeom prst="rect">
            <a:avLst/>
          </a:prstGeom>
          <a:noFill/>
        </p:spPr>
        <p:txBody>
          <a:bodyPr wrap="square" rtlCol="0">
            <a:spAutoFit/>
          </a:bodyPr>
          <a:lstStyle/>
          <a:p>
            <a:pPr marL="285750" indent="-285750">
              <a:buFont typeface="Arial" panose="020B0604020202020204" pitchFamily="34" charset="0"/>
              <a:buChar char="•"/>
            </a:pPr>
            <a:r>
              <a:rPr lang="en-US" sz="3000" b="0" i="0" dirty="0">
                <a:solidFill>
                  <a:srgbClr val="09E151"/>
                </a:solidFill>
                <a:effectLst/>
                <a:latin typeface="SDGlitchRobotDemo" pitchFamily="2" charset="0"/>
              </a:rPr>
              <a:t>Random forest classifier improves the accuracy and robustness of the model</a:t>
            </a:r>
          </a:p>
          <a:p>
            <a:pPr marL="285750" indent="-285750">
              <a:buFont typeface="Arial" panose="020B0604020202020204" pitchFamily="34" charset="0"/>
              <a:buChar char="•"/>
            </a:pPr>
            <a:endParaRPr lang="en-US" sz="3000" b="0" i="0" dirty="0">
              <a:solidFill>
                <a:srgbClr val="09E151"/>
              </a:solidFill>
              <a:effectLst/>
              <a:latin typeface="SDGlitchRobotDemo" pitchFamily="2" charset="0"/>
            </a:endParaRPr>
          </a:p>
          <a:p>
            <a:pPr marL="285750" indent="-285750">
              <a:buFont typeface="Arial" panose="020B0604020202020204" pitchFamily="34" charset="0"/>
              <a:buChar char="•"/>
            </a:pPr>
            <a:r>
              <a:rPr lang="en-US" sz="3000" b="0" i="0" dirty="0">
                <a:solidFill>
                  <a:srgbClr val="09E151"/>
                </a:solidFill>
                <a:effectLst/>
                <a:latin typeface="SDGlitchRobotDemo" pitchFamily="2" charset="0"/>
              </a:rPr>
              <a:t>Decision trees are aggregated to create a final classification</a:t>
            </a:r>
          </a:p>
          <a:p>
            <a:pPr marL="285750" indent="-285750">
              <a:buFont typeface="Arial" panose="020B0604020202020204" pitchFamily="34" charset="0"/>
              <a:buChar char="•"/>
            </a:pPr>
            <a:endParaRPr lang="en-US" sz="3000" b="0" i="0" dirty="0">
              <a:solidFill>
                <a:srgbClr val="09E151"/>
              </a:solidFill>
              <a:effectLst/>
              <a:latin typeface="SDGlitchRobotDemo" pitchFamily="2" charset="0"/>
            </a:endParaRPr>
          </a:p>
          <a:p>
            <a:pPr marL="285750" indent="-285750">
              <a:buFont typeface="Arial" panose="020B0604020202020204" pitchFamily="34" charset="0"/>
              <a:buChar char="•"/>
            </a:pPr>
            <a:r>
              <a:rPr lang="en-US" sz="3000" b="0" i="0" dirty="0">
                <a:solidFill>
                  <a:srgbClr val="09E151"/>
                </a:solidFill>
                <a:effectLst/>
                <a:latin typeface="SDGlitchRobotDemo" pitchFamily="2" charset="0"/>
              </a:rPr>
              <a:t>Random training reduces overfitting and increases generalization performance</a:t>
            </a:r>
          </a:p>
          <a:p>
            <a:endParaRPr lang="en-US" sz="3000" b="0" i="0" dirty="0">
              <a:solidFill>
                <a:srgbClr val="09E151"/>
              </a:solidFill>
              <a:effectLst/>
              <a:latin typeface="SDGlitchRobotDemo" pitchFamily="2" charset="0"/>
            </a:endParaRPr>
          </a:p>
          <a:p>
            <a:pPr marL="285750" indent="-285750">
              <a:buFont typeface="Arial" panose="020B0604020202020204" pitchFamily="34" charset="0"/>
              <a:buChar char="•"/>
            </a:pPr>
            <a:r>
              <a:rPr lang="en-US" sz="3000" b="0" i="0" dirty="0">
                <a:solidFill>
                  <a:srgbClr val="09E151"/>
                </a:solidFill>
                <a:effectLst/>
                <a:latin typeface="SDGlitchRobotDemo" pitchFamily="2" charset="0"/>
              </a:rPr>
              <a:t>High accuracy scalability and ability to handle noisy data</a:t>
            </a:r>
            <a:endParaRPr lang="en-US" sz="3000" dirty="0">
              <a:solidFill>
                <a:srgbClr val="09E151"/>
              </a:solidFill>
              <a:latin typeface="SDGlitchRobotDemo" pitchFamily="2" charset="0"/>
            </a:endParaRPr>
          </a:p>
        </p:txBody>
      </p:sp>
    </p:spTree>
    <p:extLst>
      <p:ext uri="{BB962C8B-B14F-4D97-AF65-F5344CB8AC3E}">
        <p14:creationId xmlns:p14="http://schemas.microsoft.com/office/powerpoint/2010/main" val="3576951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81263" y="-336884"/>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916332" y="526715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4523898" y="301459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955616" y="529014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4569649" y="303329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13D03AF-48E7-38E9-483D-08B4B9B68CE9}"/>
              </a:ext>
            </a:extLst>
          </p:cNvPr>
          <p:cNvSpPr txBox="1"/>
          <p:nvPr/>
        </p:nvSpPr>
        <p:spPr>
          <a:xfrm>
            <a:off x="-8465278" y="559228"/>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solidFill>
                <a:effectLst>
                  <a:outerShdw blurRad="50800" dist="50800" dir="5400000" sx="1000" sy="1000" algn="ctr" rotWithShape="0">
                    <a:srgbClr val="000000"/>
                  </a:outerShdw>
                  <a:reflection stA="99000" endPos="54000" dist="508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3443290" y="1068887"/>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6300808" y="2681719"/>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7390299" y="4882432"/>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6970602" y="7719413"/>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26" name="Picture 25">
            <a:extLst>
              <a:ext uri="{FF2B5EF4-FFF2-40B4-BE49-F238E27FC236}">
                <a16:creationId xmlns:a16="http://schemas.microsoft.com/office/drawing/2014/main" id="{70C09089-DA20-FCCC-EF10-35653603FF4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2" name="TextBox 1">
            <a:extLst>
              <a:ext uri="{FF2B5EF4-FFF2-40B4-BE49-F238E27FC236}">
                <a16:creationId xmlns:a16="http://schemas.microsoft.com/office/drawing/2014/main" id="{67D8C4B3-83F5-F3E4-AB5B-8F113090E8BF}"/>
              </a:ext>
            </a:extLst>
          </p:cNvPr>
          <p:cNvSpPr txBox="1"/>
          <p:nvPr/>
        </p:nvSpPr>
        <p:spPr>
          <a:xfrm>
            <a:off x="6664959" y="1989221"/>
            <a:ext cx="1568559" cy="830997"/>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90.489 %</a:t>
            </a:r>
            <a:endParaRPr lang="en-IN" sz="2400" dirty="0">
              <a:solidFill>
                <a:srgbClr val="09E151"/>
              </a:solidFill>
              <a:latin typeface="Algerian" panose="04020705040A02060702" pitchFamily="82" charset="0"/>
            </a:endParaRPr>
          </a:p>
          <a:p>
            <a:endParaRPr lang="en-IN" sz="2400" dirty="0"/>
          </a:p>
        </p:txBody>
      </p:sp>
      <p:sp>
        <p:nvSpPr>
          <p:cNvPr id="3" name="TextBox 2">
            <a:extLst>
              <a:ext uri="{FF2B5EF4-FFF2-40B4-BE49-F238E27FC236}">
                <a16:creationId xmlns:a16="http://schemas.microsoft.com/office/drawing/2014/main" id="{7CB0067A-B3F6-A2CE-1564-BC48C9A214A6}"/>
              </a:ext>
            </a:extLst>
          </p:cNvPr>
          <p:cNvSpPr txBox="1"/>
          <p:nvPr/>
        </p:nvSpPr>
        <p:spPr>
          <a:xfrm>
            <a:off x="7390299" y="3515361"/>
            <a:ext cx="1621621" cy="830997"/>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90.752 %</a:t>
            </a:r>
            <a:endParaRPr lang="en-IN" sz="2400" dirty="0">
              <a:solidFill>
                <a:srgbClr val="09E151"/>
              </a:solidFill>
              <a:latin typeface="Algerian" panose="04020705040A02060702" pitchFamily="82" charset="0"/>
            </a:endParaRPr>
          </a:p>
          <a:p>
            <a:endParaRPr lang="en-IN" sz="2400" dirty="0"/>
          </a:p>
        </p:txBody>
      </p:sp>
      <p:sp>
        <p:nvSpPr>
          <p:cNvPr id="27" name="TextBox 26">
            <a:extLst>
              <a:ext uri="{FF2B5EF4-FFF2-40B4-BE49-F238E27FC236}">
                <a16:creationId xmlns:a16="http://schemas.microsoft.com/office/drawing/2014/main" id="{D429E344-346D-02D2-39FC-2E113B0513AB}"/>
              </a:ext>
            </a:extLst>
          </p:cNvPr>
          <p:cNvSpPr txBox="1"/>
          <p:nvPr/>
        </p:nvSpPr>
        <p:spPr>
          <a:xfrm>
            <a:off x="11206480" y="5946153"/>
            <a:ext cx="151384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86.206 %</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349238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81263" y="-336884"/>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4851232" y="4643315"/>
            <a:ext cx="3915859" cy="4429369"/>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10551749" y="3583868"/>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2294010" y="3560876"/>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1497275" y="2211552"/>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586431" y="595017"/>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2254726" y="3583868"/>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2776232" y="110007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631616" y="618009"/>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13D03AF-48E7-38E9-483D-08B4B9B68CE9}"/>
              </a:ext>
            </a:extLst>
          </p:cNvPr>
          <p:cNvSpPr txBox="1"/>
          <p:nvPr/>
        </p:nvSpPr>
        <p:spPr>
          <a:xfrm>
            <a:off x="-8465278" y="559228"/>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solidFill>
                <a:effectLst>
                  <a:outerShdw blurRad="50800" dist="50800" dir="5400000" sx="1000" sy="1000" algn="ctr" rotWithShape="0">
                    <a:srgbClr val="000000"/>
                  </a:outerShdw>
                  <a:reflection stA="99000" endPos="54000" dist="508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2065913" y="182412"/>
            <a:ext cx="4893021" cy="1107996"/>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6600" dirty="0">
                <a:solidFill>
                  <a:schemeClr val="bg1"/>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3713823" y="2418211"/>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4725695" y="4485145"/>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6970602" y="7719413"/>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3" name="TextBox 2">
            <a:extLst>
              <a:ext uri="{FF2B5EF4-FFF2-40B4-BE49-F238E27FC236}">
                <a16:creationId xmlns:a16="http://schemas.microsoft.com/office/drawing/2014/main" id="{89DD3FAE-5AEC-A6D2-A1E2-60833B5B6B43}"/>
              </a:ext>
            </a:extLst>
          </p:cNvPr>
          <p:cNvSpPr txBox="1"/>
          <p:nvPr/>
        </p:nvSpPr>
        <p:spPr>
          <a:xfrm>
            <a:off x="6721246" y="1123070"/>
            <a:ext cx="2249424" cy="1384995"/>
          </a:xfrm>
          <a:prstGeom prst="rect">
            <a:avLst/>
          </a:prstGeom>
          <a:noFill/>
        </p:spPr>
        <p:txBody>
          <a:bodyPr wrap="square" rtlCol="0">
            <a:spAutoFit/>
          </a:bodyPr>
          <a:lstStyle/>
          <a:p>
            <a:r>
              <a:rPr lang="en-IN" sz="2800" b="0" i="0" dirty="0">
                <a:solidFill>
                  <a:srgbClr val="09E151"/>
                </a:solidFill>
                <a:effectLst/>
                <a:latin typeface="Algerian" panose="04020705040A02060702" pitchFamily="82" charset="0"/>
              </a:rPr>
              <a:t>90.489 %</a:t>
            </a:r>
            <a:endParaRPr lang="en-IN" sz="2800" dirty="0">
              <a:solidFill>
                <a:srgbClr val="09E151"/>
              </a:solidFill>
              <a:latin typeface="Algerian" panose="04020705040A02060702" pitchFamily="82" charset="0"/>
            </a:endParaRPr>
          </a:p>
          <a:p>
            <a:endParaRPr lang="en-IN" sz="2800" dirty="0"/>
          </a:p>
          <a:p>
            <a:endParaRPr lang="en-IN" sz="2800" dirty="0"/>
          </a:p>
        </p:txBody>
      </p:sp>
      <p:sp>
        <p:nvSpPr>
          <p:cNvPr id="26" name="TextBox 25">
            <a:extLst>
              <a:ext uri="{FF2B5EF4-FFF2-40B4-BE49-F238E27FC236}">
                <a16:creationId xmlns:a16="http://schemas.microsoft.com/office/drawing/2014/main" id="{14C11C38-F59B-E3F6-C43C-63E5E4865BE6}"/>
              </a:ext>
            </a:extLst>
          </p:cNvPr>
          <p:cNvSpPr txBox="1"/>
          <p:nvPr/>
        </p:nvSpPr>
        <p:spPr>
          <a:xfrm>
            <a:off x="869304" y="2126738"/>
            <a:ext cx="11307780" cy="4031873"/>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err="1">
                <a:solidFill>
                  <a:srgbClr val="09E151"/>
                </a:solidFill>
                <a:effectLst/>
                <a:latin typeface="SDGlitchRobotDemo" pitchFamily="2" charset="0"/>
              </a:rPr>
              <a:t>Adaboost</a:t>
            </a:r>
            <a:r>
              <a:rPr lang="en-US" sz="3200" b="0" i="0" dirty="0">
                <a:solidFill>
                  <a:srgbClr val="09E151"/>
                </a:solidFill>
                <a:effectLst/>
                <a:latin typeface="SDGlitchRobotDemo" pitchFamily="2" charset="0"/>
              </a:rPr>
              <a:t> classifier combines weak learners to create a strong classifier</a:t>
            </a:r>
          </a:p>
          <a:p>
            <a:endParaRPr lang="en-US" sz="3200" b="0" i="0" dirty="0">
              <a:solidFill>
                <a:srgbClr val="09E151"/>
              </a:solidFill>
              <a:effectLst/>
              <a:latin typeface="SDGlitchRobotDemo" pitchFamily="2" charset="0"/>
            </a:endParaRPr>
          </a:p>
          <a:p>
            <a:pPr marL="285750" indent="-285750">
              <a:buFont typeface="Arial" panose="020B0604020202020204" pitchFamily="34" charset="0"/>
              <a:buChar char="•"/>
            </a:pPr>
            <a:r>
              <a:rPr lang="en-US" sz="3200" b="0" i="0" dirty="0" err="1">
                <a:solidFill>
                  <a:srgbClr val="09E151"/>
                </a:solidFill>
                <a:effectLst/>
                <a:latin typeface="SDGlitchRobotDemo" pitchFamily="2" charset="0"/>
              </a:rPr>
              <a:t>Adaboost</a:t>
            </a:r>
            <a:r>
              <a:rPr lang="en-US" sz="3200" b="0" i="0" dirty="0">
                <a:solidFill>
                  <a:srgbClr val="09E151"/>
                </a:solidFill>
                <a:effectLst/>
                <a:latin typeface="SDGlitchRobotDemo" pitchFamily="2" charset="0"/>
              </a:rPr>
              <a:t> classifier trains weak classifiers to focus on misclassified samples</a:t>
            </a:r>
          </a:p>
          <a:p>
            <a:endParaRPr lang="en-US" sz="3200" b="0" i="0" dirty="0">
              <a:solidFill>
                <a:srgbClr val="09E151"/>
              </a:solidFill>
              <a:effectLst/>
              <a:latin typeface="SDGlitchRobotDemo" pitchFamily="2" charset="0"/>
            </a:endParaRPr>
          </a:p>
          <a:p>
            <a:pPr marL="285750" indent="-285750">
              <a:buFont typeface="Arial" panose="020B0604020202020204" pitchFamily="34" charset="0"/>
              <a:buChar char="•"/>
            </a:pPr>
            <a:r>
              <a:rPr lang="en-US" sz="3200" b="0" i="0" dirty="0" err="1">
                <a:solidFill>
                  <a:srgbClr val="09E151"/>
                </a:solidFill>
                <a:effectLst/>
                <a:latin typeface="SDGlitchRobotDemo" pitchFamily="2" charset="0"/>
              </a:rPr>
              <a:t>Adaboost</a:t>
            </a:r>
            <a:r>
              <a:rPr lang="en-US" sz="3200" b="0" i="0" dirty="0">
                <a:solidFill>
                  <a:srgbClr val="09E151"/>
                </a:solidFill>
                <a:effectLst/>
                <a:latin typeface="SDGlitchRobotDemo" pitchFamily="2" charset="0"/>
              </a:rPr>
              <a:t> classifier has high accuracy, but is slower and more computationally intensive</a:t>
            </a:r>
            <a:endParaRPr lang="en-IN" sz="3200" dirty="0">
              <a:solidFill>
                <a:srgbClr val="09E151"/>
              </a:solidFill>
              <a:latin typeface="SDGlitchRobotDemo" pitchFamily="2" charset="0"/>
            </a:endParaRPr>
          </a:p>
        </p:txBody>
      </p:sp>
    </p:spTree>
    <p:extLst>
      <p:ext uri="{BB962C8B-B14F-4D97-AF65-F5344CB8AC3E}">
        <p14:creationId xmlns:p14="http://schemas.microsoft.com/office/powerpoint/2010/main" val="250700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81263" y="-336884"/>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916332" y="526715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4523898" y="301459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955616" y="529014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4569649" y="303329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D70C437-15E4-8DDE-FA03-7DBE6876450F}"/>
              </a:ext>
            </a:extLst>
          </p:cNvPr>
          <p:cNvSpPr txBox="1"/>
          <p:nvPr/>
        </p:nvSpPr>
        <p:spPr>
          <a:xfrm>
            <a:off x="-4203031" y="714542"/>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3528901" y="1068887"/>
            <a:ext cx="2081496" cy="769441"/>
          </a:xfrm>
          <a:prstGeom prst="rect">
            <a:avLst/>
          </a:prstGeom>
          <a:noFill/>
        </p:spPr>
        <p:txBody>
          <a:bodyPr wrap="square" rtlCol="0">
            <a:spAutoFit/>
          </a:bodyPr>
          <a:lstStyle/>
          <a:p>
            <a:r>
              <a:rPr lang="en-IN" sz="4400" dirty="0">
                <a:solidFill>
                  <a:schemeClr val="bg1"/>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6042538" y="2347797"/>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7380443" y="4969683"/>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3" name="Picture 2">
            <a:extLst>
              <a:ext uri="{FF2B5EF4-FFF2-40B4-BE49-F238E27FC236}">
                <a16:creationId xmlns:a16="http://schemas.microsoft.com/office/drawing/2014/main" id="{47C4EA76-F5F0-8469-0E79-89A9DC63D5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2" name="TextBox 1">
            <a:extLst>
              <a:ext uri="{FF2B5EF4-FFF2-40B4-BE49-F238E27FC236}">
                <a16:creationId xmlns:a16="http://schemas.microsoft.com/office/drawing/2014/main" id="{5A8B1A26-75C1-D323-DCA6-9912FA745ECD}"/>
              </a:ext>
            </a:extLst>
          </p:cNvPr>
          <p:cNvSpPr txBox="1"/>
          <p:nvPr/>
        </p:nvSpPr>
        <p:spPr>
          <a:xfrm>
            <a:off x="4724825" y="1759012"/>
            <a:ext cx="1717039" cy="830997"/>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90.752 %</a:t>
            </a:r>
            <a:endParaRPr lang="en-IN" sz="2400" dirty="0">
              <a:solidFill>
                <a:srgbClr val="09E151"/>
              </a:solidFill>
              <a:latin typeface="Algerian" panose="04020705040A02060702" pitchFamily="82" charset="0"/>
            </a:endParaRPr>
          </a:p>
          <a:p>
            <a:endParaRPr lang="en-IN" sz="2400" dirty="0"/>
          </a:p>
        </p:txBody>
      </p:sp>
      <p:sp>
        <p:nvSpPr>
          <p:cNvPr id="6" name="TextBox 5">
            <a:extLst>
              <a:ext uri="{FF2B5EF4-FFF2-40B4-BE49-F238E27FC236}">
                <a16:creationId xmlns:a16="http://schemas.microsoft.com/office/drawing/2014/main" id="{F4FDCC95-7996-6A66-CA06-667FC3456429}"/>
              </a:ext>
            </a:extLst>
          </p:cNvPr>
          <p:cNvSpPr txBox="1"/>
          <p:nvPr/>
        </p:nvSpPr>
        <p:spPr>
          <a:xfrm>
            <a:off x="10017760" y="3261360"/>
            <a:ext cx="1473200" cy="830997"/>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86.206 %</a:t>
            </a:r>
            <a:endParaRPr lang="en-IN" sz="2400" dirty="0">
              <a:solidFill>
                <a:srgbClr val="09E151"/>
              </a:solidFill>
              <a:latin typeface="Algerian" panose="04020705040A02060702" pitchFamily="82" charset="0"/>
            </a:endParaRPr>
          </a:p>
          <a:p>
            <a:endParaRPr lang="en-IN" sz="2400" dirty="0"/>
          </a:p>
        </p:txBody>
      </p:sp>
      <p:sp>
        <p:nvSpPr>
          <p:cNvPr id="26" name="TextBox 25">
            <a:extLst>
              <a:ext uri="{FF2B5EF4-FFF2-40B4-BE49-F238E27FC236}">
                <a16:creationId xmlns:a16="http://schemas.microsoft.com/office/drawing/2014/main" id="{D12B4ED8-F180-30F8-4640-799A635D1D80}"/>
              </a:ext>
            </a:extLst>
          </p:cNvPr>
          <p:cNvSpPr txBox="1"/>
          <p:nvPr/>
        </p:nvSpPr>
        <p:spPr>
          <a:xfrm>
            <a:off x="10017760" y="5772212"/>
            <a:ext cx="147320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91.617 %</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365676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365790" y="-336884"/>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5176285" y="4307888"/>
            <a:ext cx="3915859" cy="4429369"/>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10710251" y="356023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1330989" y="5546726"/>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2723423" y="3294166"/>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789870" y="656307"/>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1291705" y="5569718"/>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2677672" y="3312867"/>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835055" y="679299"/>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D70C437-15E4-8DDE-FA03-7DBE6876450F}"/>
              </a:ext>
            </a:extLst>
          </p:cNvPr>
          <p:cNvSpPr txBox="1"/>
          <p:nvPr/>
        </p:nvSpPr>
        <p:spPr>
          <a:xfrm>
            <a:off x="-4203031" y="714542"/>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2121144" y="102309"/>
            <a:ext cx="2081496" cy="1107996"/>
          </a:xfrm>
          <a:prstGeom prst="rect">
            <a:avLst/>
          </a:prstGeom>
          <a:noFill/>
        </p:spPr>
        <p:txBody>
          <a:bodyPr wrap="square" rtlCol="0">
            <a:spAutoFit/>
          </a:bodyPr>
          <a:lstStyle/>
          <a:p>
            <a:r>
              <a:rPr lang="en-IN" sz="6600" dirty="0">
                <a:solidFill>
                  <a:schemeClr val="bg1"/>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4510819" y="2274692"/>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597428" y="453445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3" name="TextBox 2">
            <a:extLst>
              <a:ext uri="{FF2B5EF4-FFF2-40B4-BE49-F238E27FC236}">
                <a16:creationId xmlns:a16="http://schemas.microsoft.com/office/drawing/2014/main" id="{93C998F7-1F3A-0127-9A17-D80BDB5405C2}"/>
              </a:ext>
            </a:extLst>
          </p:cNvPr>
          <p:cNvSpPr txBox="1"/>
          <p:nvPr/>
        </p:nvSpPr>
        <p:spPr>
          <a:xfrm>
            <a:off x="3803904" y="1161366"/>
            <a:ext cx="2389400" cy="1384995"/>
          </a:xfrm>
          <a:prstGeom prst="rect">
            <a:avLst/>
          </a:prstGeom>
          <a:noFill/>
        </p:spPr>
        <p:txBody>
          <a:bodyPr wrap="square" rtlCol="0">
            <a:spAutoFit/>
          </a:bodyPr>
          <a:lstStyle/>
          <a:p>
            <a:r>
              <a:rPr lang="en-IN" sz="2800" b="0" i="0" u="none" strike="noStrike" dirty="0">
                <a:solidFill>
                  <a:srgbClr val="09E151"/>
                </a:solidFill>
                <a:effectLst/>
                <a:latin typeface="Algerian" panose="04020705040A02060702" pitchFamily="82" charset="0"/>
              </a:rPr>
              <a:t>90.752 %</a:t>
            </a:r>
            <a:endParaRPr lang="en-IN" sz="2800" dirty="0">
              <a:solidFill>
                <a:srgbClr val="09E151"/>
              </a:solidFill>
              <a:latin typeface="Algerian" panose="04020705040A02060702" pitchFamily="82" charset="0"/>
            </a:endParaRPr>
          </a:p>
          <a:p>
            <a:endParaRPr lang="en-IN" sz="2800" dirty="0"/>
          </a:p>
          <a:p>
            <a:endParaRPr lang="en-IN" sz="2800" dirty="0"/>
          </a:p>
        </p:txBody>
      </p:sp>
      <p:sp>
        <p:nvSpPr>
          <p:cNvPr id="6" name="TextBox 5">
            <a:extLst>
              <a:ext uri="{FF2B5EF4-FFF2-40B4-BE49-F238E27FC236}">
                <a16:creationId xmlns:a16="http://schemas.microsoft.com/office/drawing/2014/main" id="{0AC83795-AEEC-F906-E1AB-00F6CABEBE4C}"/>
              </a:ext>
            </a:extLst>
          </p:cNvPr>
          <p:cNvSpPr txBox="1"/>
          <p:nvPr/>
        </p:nvSpPr>
        <p:spPr>
          <a:xfrm>
            <a:off x="718459" y="2274692"/>
            <a:ext cx="11473541" cy="3970318"/>
          </a:xfrm>
          <a:prstGeom prst="rect">
            <a:avLst/>
          </a:prstGeom>
          <a:noFill/>
        </p:spPr>
        <p:txBody>
          <a:bodyPr wrap="square" rtlCol="0">
            <a:spAutoFit/>
          </a:bodyPr>
          <a:lstStyle/>
          <a:p>
            <a:pPr marL="285750" indent="-285750">
              <a:buFont typeface="Arial" panose="020B0604020202020204" pitchFamily="34" charset="0"/>
              <a:buChar char="•"/>
            </a:pPr>
            <a:r>
              <a:rPr lang="en-US" sz="2800" b="0" i="0" dirty="0">
                <a:solidFill>
                  <a:srgbClr val="09E151"/>
                </a:solidFill>
                <a:effectLst/>
                <a:latin typeface="SDGlitchRobotDemo" pitchFamily="2" charset="0"/>
              </a:rPr>
              <a:t>KNN is a popular machine learning algorithm for classification and regression tasks</a:t>
            </a:r>
          </a:p>
          <a:p>
            <a:pPr marL="285750" indent="-285750">
              <a:buFont typeface="Arial" panose="020B0604020202020204" pitchFamily="34" charset="0"/>
              <a:buChar char="•"/>
            </a:pPr>
            <a:endParaRPr lang="en-US" sz="2800" dirty="0">
              <a:solidFill>
                <a:srgbClr val="09E151"/>
              </a:solidFill>
              <a:latin typeface="SDGlitchRobotDemo" pitchFamily="2" charset="0"/>
            </a:endParaRPr>
          </a:p>
          <a:p>
            <a:pPr marL="285750" indent="-285750">
              <a:buFont typeface="Arial" panose="020B0604020202020204" pitchFamily="34" charset="0"/>
              <a:buChar char="•"/>
            </a:pPr>
            <a:r>
              <a:rPr lang="en-US" sz="2800" b="0" i="0" dirty="0">
                <a:solidFill>
                  <a:srgbClr val="09E151"/>
                </a:solidFill>
                <a:effectLst/>
                <a:latin typeface="SDGlitchRobotDemo" pitchFamily="2" charset="0"/>
              </a:rPr>
              <a:t>KNN is useful for nonlinear relationships and complex data structures</a:t>
            </a:r>
          </a:p>
          <a:p>
            <a:pPr marL="285750" indent="-285750">
              <a:buFont typeface="Arial" panose="020B0604020202020204" pitchFamily="34" charset="0"/>
              <a:buChar char="•"/>
            </a:pPr>
            <a:endParaRPr lang="en-US" sz="2800" dirty="0">
              <a:solidFill>
                <a:srgbClr val="09E151"/>
              </a:solidFill>
              <a:latin typeface="SDGlitchRobotDemo" pitchFamily="2" charset="0"/>
            </a:endParaRPr>
          </a:p>
          <a:p>
            <a:pPr marL="285750" indent="-285750">
              <a:buFont typeface="Arial" panose="020B0604020202020204" pitchFamily="34" charset="0"/>
              <a:buChar char="•"/>
            </a:pPr>
            <a:r>
              <a:rPr lang="en-US" sz="2800" b="0" i="0" u="none" strike="noStrike" dirty="0">
                <a:solidFill>
                  <a:srgbClr val="09E151"/>
                </a:solidFill>
                <a:effectLst/>
                <a:latin typeface="SDGlitchRobotDemo" pitchFamily="2" charset="0"/>
              </a:rPr>
              <a:t>It requires careful selection of the number of neighbors k and the distance metric used to measure the similarity between data points</a:t>
            </a:r>
            <a:endParaRPr lang="en-IN" sz="2800" dirty="0">
              <a:solidFill>
                <a:srgbClr val="09E151"/>
              </a:solidFill>
              <a:latin typeface="SDGlitchRobotDemo" pitchFamily="2" charset="0"/>
            </a:endParaRPr>
          </a:p>
        </p:txBody>
      </p:sp>
    </p:spTree>
    <p:extLst>
      <p:ext uri="{BB962C8B-B14F-4D97-AF65-F5344CB8AC3E}">
        <p14:creationId xmlns:p14="http://schemas.microsoft.com/office/powerpoint/2010/main" val="81309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812800" y="-696686"/>
            <a:ext cx="13745648" cy="812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8A62941F-AF3E-A7EA-7F48-0D5206AA7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6096000" y="3383280"/>
            <a:ext cx="48157" cy="45719"/>
          </a:xfrm>
          <a:prstGeom prst="rect">
            <a:avLst/>
          </a:prstGeom>
        </p:spPr>
      </p:pic>
      <p:sp>
        <p:nvSpPr>
          <p:cNvPr id="14" name="Rectangle 13">
            <a:extLst>
              <a:ext uri="{FF2B5EF4-FFF2-40B4-BE49-F238E27FC236}">
                <a16:creationId xmlns:a16="http://schemas.microsoft.com/office/drawing/2014/main" id="{8F32B3DB-F60F-FCE3-6CD0-CF5B020B39C9}"/>
              </a:ext>
            </a:extLst>
          </p:cNvPr>
          <p:cNvSpPr/>
          <p:nvPr/>
        </p:nvSpPr>
        <p:spPr>
          <a:xfrm rot="18512580">
            <a:off x="5574560" y="4703573"/>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BCFA8CD-ED66-6EFD-F79A-9C3E606D9329}"/>
              </a:ext>
            </a:extLst>
          </p:cNvPr>
          <p:cNvSpPr/>
          <p:nvPr/>
        </p:nvSpPr>
        <p:spPr>
          <a:xfrm rot="18780089">
            <a:off x="6562816" y="4703570"/>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719C7A2-A7E6-C9CE-E4BB-FE9361F07173}"/>
              </a:ext>
            </a:extLst>
          </p:cNvPr>
          <p:cNvSpPr/>
          <p:nvPr/>
        </p:nvSpPr>
        <p:spPr>
          <a:xfrm rot="19521648">
            <a:off x="8622894" y="4703574"/>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1986EDB-07F5-9F2F-0BBF-39FEDD82326B}"/>
              </a:ext>
            </a:extLst>
          </p:cNvPr>
          <p:cNvSpPr txBox="1"/>
          <p:nvPr/>
        </p:nvSpPr>
        <p:spPr>
          <a:xfrm>
            <a:off x="1930400" y="838885"/>
            <a:ext cx="3644900" cy="369332"/>
          </a:xfrm>
          <a:prstGeom prst="rect">
            <a:avLst/>
          </a:prstGeom>
          <a:noFill/>
        </p:spPr>
        <p:txBody>
          <a:bodyPr wrap="square" rtlCol="0">
            <a:spAutoFit/>
          </a:bodyPr>
          <a:lstStyle/>
          <a:p>
            <a:endParaRPr lang="en-IN" dirty="0"/>
          </a:p>
        </p:txBody>
      </p:sp>
      <p:sp>
        <p:nvSpPr>
          <p:cNvPr id="2" name="TextBox 1">
            <a:extLst>
              <a:ext uri="{FF2B5EF4-FFF2-40B4-BE49-F238E27FC236}">
                <a16:creationId xmlns:a16="http://schemas.microsoft.com/office/drawing/2014/main" id="{4351F39B-EC8F-FD19-F68F-6051950553B6}"/>
              </a:ext>
            </a:extLst>
          </p:cNvPr>
          <p:cNvSpPr txBox="1"/>
          <p:nvPr/>
        </p:nvSpPr>
        <p:spPr>
          <a:xfrm>
            <a:off x="-10821" y="303462"/>
            <a:ext cx="11734800" cy="2308324"/>
          </a:xfrm>
          <a:prstGeom prst="rect">
            <a:avLst/>
          </a:prstGeom>
          <a:noFill/>
        </p:spPr>
        <p:txBody>
          <a:bodyPr wrap="square" rtlCol="0">
            <a:spAutoFit/>
          </a:bodyPr>
          <a:lstStyle/>
          <a:p>
            <a:r>
              <a:rPr lang="en-US" sz="7200" b="1" dirty="0">
                <a:solidFill>
                  <a:schemeClr val="bg1"/>
                </a:solidFill>
                <a:latin typeface="SDGlitchRobotDemo" pitchFamily="2" charset="0"/>
              </a:rPr>
              <a:t>Social Media</a:t>
            </a:r>
          </a:p>
          <a:p>
            <a:r>
              <a:rPr lang="en-US" sz="7200" b="1" dirty="0">
                <a:solidFill>
                  <a:schemeClr val="bg1"/>
                </a:solidFill>
                <a:latin typeface="SDGlitchRobotDemo" pitchFamily="2" charset="0"/>
              </a:rPr>
              <a:t>comment classification</a:t>
            </a:r>
            <a:endParaRPr lang="en-IN" sz="7200" b="1" dirty="0">
              <a:solidFill>
                <a:schemeClr val="bg1"/>
              </a:solidFill>
              <a:latin typeface="SDGlitchRobotDemo" pitchFamily="2" charset="0"/>
              <a:cs typeface="Aldhabi" panose="01000000000000000000" pitchFamily="2" charset="-78"/>
            </a:endParaRPr>
          </a:p>
        </p:txBody>
      </p:sp>
      <p:sp>
        <p:nvSpPr>
          <p:cNvPr id="3" name="TextBox 2">
            <a:extLst>
              <a:ext uri="{FF2B5EF4-FFF2-40B4-BE49-F238E27FC236}">
                <a16:creationId xmlns:a16="http://schemas.microsoft.com/office/drawing/2014/main" id="{938A3251-F290-C184-973E-73DA194F86E5}"/>
              </a:ext>
            </a:extLst>
          </p:cNvPr>
          <p:cNvSpPr txBox="1"/>
          <p:nvPr/>
        </p:nvSpPr>
        <p:spPr>
          <a:xfrm>
            <a:off x="5858661" y="2551227"/>
            <a:ext cx="5865318" cy="707886"/>
          </a:xfrm>
          <a:prstGeom prst="rect">
            <a:avLst/>
          </a:prstGeom>
          <a:noFill/>
        </p:spPr>
        <p:txBody>
          <a:bodyPr wrap="square" rtlCol="0">
            <a:spAutoFit/>
          </a:bodyPr>
          <a:lstStyle/>
          <a:p>
            <a:r>
              <a:rPr lang="en-US" sz="2800" b="1" dirty="0">
                <a:solidFill>
                  <a:srgbClr val="38CF0F"/>
                </a:solidFill>
                <a:latin typeface="SDGlitchRobotDemo" pitchFamily="2" charset="0"/>
              </a:rPr>
              <a:t>Crime Forecasting</a:t>
            </a:r>
            <a:endParaRPr lang="en-IN" sz="2800" b="1" dirty="0">
              <a:solidFill>
                <a:srgbClr val="38CF0F"/>
              </a:solidFill>
              <a:latin typeface="SDGlitchRobotDemo" pitchFamily="2" charset="0"/>
            </a:endParaRPr>
          </a:p>
          <a:p>
            <a:endParaRPr lang="en-IN" sz="1200" b="1" dirty="0">
              <a:solidFill>
                <a:srgbClr val="38CF0F"/>
              </a:solidFill>
              <a:latin typeface="SDGlitchRobotDemo" pitchFamily="2" charset="0"/>
            </a:endParaRPr>
          </a:p>
        </p:txBody>
      </p:sp>
      <p:pic>
        <p:nvPicPr>
          <p:cNvPr id="6" name="Picture 5">
            <a:extLst>
              <a:ext uri="{FF2B5EF4-FFF2-40B4-BE49-F238E27FC236}">
                <a16:creationId xmlns:a16="http://schemas.microsoft.com/office/drawing/2014/main" id="{C9154256-1956-899C-6836-8DA984846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935" y="3204606"/>
            <a:ext cx="4000500" cy="3048000"/>
          </a:xfrm>
          <a:prstGeom prst="rect">
            <a:avLst/>
          </a:prstGeom>
        </p:spPr>
      </p:pic>
      <p:pic>
        <p:nvPicPr>
          <p:cNvPr id="8" name="Picture 7">
            <a:extLst>
              <a:ext uri="{FF2B5EF4-FFF2-40B4-BE49-F238E27FC236}">
                <a16:creationId xmlns:a16="http://schemas.microsoft.com/office/drawing/2014/main" id="{523C02F2-D8C5-951D-BBE9-27B046AB3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0931" y="5876771"/>
            <a:ext cx="4462639" cy="5597237"/>
          </a:xfrm>
          <a:prstGeom prst="rect">
            <a:avLst/>
          </a:prstGeom>
          <a:ln>
            <a:noFill/>
          </a:ln>
          <a:effectLst>
            <a:outerShdw blurRad="88900" dist="63500" dir="7620000" sx="104000" sy="104000" algn="tr" rotWithShape="0">
              <a:prstClr val="black">
                <a:alpha val="40000"/>
              </a:prstClr>
            </a:outerShdw>
          </a:effectLst>
        </p:spPr>
      </p:pic>
      <p:sp>
        <p:nvSpPr>
          <p:cNvPr id="9" name="TextBox 8">
            <a:extLst>
              <a:ext uri="{FF2B5EF4-FFF2-40B4-BE49-F238E27FC236}">
                <a16:creationId xmlns:a16="http://schemas.microsoft.com/office/drawing/2014/main" id="{7398BB05-1FFB-1D7D-8A66-244D3D36F86F}"/>
              </a:ext>
            </a:extLst>
          </p:cNvPr>
          <p:cNvSpPr txBox="1"/>
          <p:nvPr/>
        </p:nvSpPr>
        <p:spPr>
          <a:xfrm>
            <a:off x="-3299792" y="7798226"/>
            <a:ext cx="2941983" cy="1754326"/>
          </a:xfrm>
          <a:prstGeom prst="rect">
            <a:avLst/>
          </a:prstGeom>
          <a:noFill/>
        </p:spPr>
        <p:txBody>
          <a:bodyPr wrap="square" rtlCol="0">
            <a:spAutoFit/>
          </a:bodyPr>
          <a:lstStyle/>
          <a:p>
            <a:r>
              <a:rPr lang="en-IN" sz="1800" dirty="0">
                <a:solidFill>
                  <a:srgbClr val="09E151"/>
                </a:solidFill>
                <a:latin typeface="SDGlitchRobotDemo" pitchFamily="2" charset="0"/>
              </a:rPr>
              <a:t>Sravan Dwadasi</a:t>
            </a:r>
          </a:p>
          <a:p>
            <a:r>
              <a:rPr lang="en-IN" sz="1800" dirty="0" err="1">
                <a:solidFill>
                  <a:srgbClr val="09E151"/>
                </a:solidFill>
                <a:latin typeface="SDGlitchRobotDemo" pitchFamily="2" charset="0"/>
              </a:rPr>
              <a:t>Seelam</a:t>
            </a:r>
            <a:r>
              <a:rPr lang="en-IN" sz="1800" dirty="0">
                <a:solidFill>
                  <a:srgbClr val="09E151"/>
                </a:solidFill>
                <a:latin typeface="SDGlitchRobotDemo" pitchFamily="2" charset="0"/>
              </a:rPr>
              <a:t> Ram </a:t>
            </a:r>
            <a:r>
              <a:rPr lang="en-IN" sz="1800" dirty="0" err="1">
                <a:solidFill>
                  <a:srgbClr val="09E151"/>
                </a:solidFill>
                <a:latin typeface="SDGlitchRobotDemo" pitchFamily="2" charset="0"/>
              </a:rPr>
              <a:t>mohan</a:t>
            </a:r>
            <a:r>
              <a:rPr lang="en-IN" sz="1800" dirty="0">
                <a:solidFill>
                  <a:srgbClr val="09E151"/>
                </a:solidFill>
                <a:latin typeface="SDGlitchRobotDemo" pitchFamily="2" charset="0"/>
              </a:rPr>
              <a:t> Reddy</a:t>
            </a:r>
          </a:p>
          <a:p>
            <a:r>
              <a:rPr lang="en-IN" sz="1800" dirty="0">
                <a:solidFill>
                  <a:srgbClr val="09E151"/>
                </a:solidFill>
                <a:latin typeface="SDGlitchRobotDemo" pitchFamily="2" charset="0"/>
              </a:rPr>
              <a:t>CH Sai Ganesh</a:t>
            </a:r>
          </a:p>
          <a:p>
            <a:r>
              <a:rPr lang="en-IN" sz="1800" dirty="0">
                <a:solidFill>
                  <a:srgbClr val="09E151"/>
                </a:solidFill>
                <a:latin typeface="SDGlitchRobotDemo" pitchFamily="2" charset="0"/>
              </a:rPr>
              <a:t>G Vidya Charan</a:t>
            </a:r>
          </a:p>
          <a:p>
            <a:endParaRPr lang="en-IN" dirty="0"/>
          </a:p>
        </p:txBody>
      </p:sp>
      <p:sp>
        <p:nvSpPr>
          <p:cNvPr id="10" name="TextBox 9">
            <a:extLst>
              <a:ext uri="{FF2B5EF4-FFF2-40B4-BE49-F238E27FC236}">
                <a16:creationId xmlns:a16="http://schemas.microsoft.com/office/drawing/2014/main" id="{998E40C7-284C-5DEA-965E-671033976E79}"/>
              </a:ext>
            </a:extLst>
          </p:cNvPr>
          <p:cNvSpPr txBox="1"/>
          <p:nvPr/>
        </p:nvSpPr>
        <p:spPr>
          <a:xfrm>
            <a:off x="4340843" y="6201217"/>
            <a:ext cx="3288315" cy="461665"/>
          </a:xfrm>
          <a:prstGeom prst="rect">
            <a:avLst/>
          </a:prstGeom>
          <a:noFill/>
        </p:spPr>
        <p:txBody>
          <a:bodyPr wrap="square" rtlCol="0">
            <a:spAutoFit/>
          </a:bodyPr>
          <a:lstStyle/>
          <a:p>
            <a:r>
              <a:rPr lang="en-IN" sz="2400" dirty="0">
                <a:solidFill>
                  <a:srgbClr val="09E151"/>
                </a:solidFill>
                <a:latin typeface="SDGlitchRobotDemo" pitchFamily="2" charset="0"/>
              </a:rPr>
              <a:t>Dr Divya </a:t>
            </a:r>
            <a:r>
              <a:rPr lang="en-IN" sz="2400" dirty="0" err="1">
                <a:solidFill>
                  <a:srgbClr val="09E151"/>
                </a:solidFill>
                <a:latin typeface="SDGlitchRobotDemo" pitchFamily="2" charset="0"/>
              </a:rPr>
              <a:t>Udayan</a:t>
            </a:r>
            <a:r>
              <a:rPr lang="en-IN" sz="2400" dirty="0">
                <a:solidFill>
                  <a:srgbClr val="09E151"/>
                </a:solidFill>
                <a:latin typeface="SDGlitchRobotDemo" pitchFamily="2" charset="0"/>
              </a:rPr>
              <a:t> J</a:t>
            </a:r>
          </a:p>
        </p:txBody>
      </p:sp>
      <p:sp>
        <p:nvSpPr>
          <p:cNvPr id="11" name="TextBox 10">
            <a:extLst>
              <a:ext uri="{FF2B5EF4-FFF2-40B4-BE49-F238E27FC236}">
                <a16:creationId xmlns:a16="http://schemas.microsoft.com/office/drawing/2014/main" id="{5F76029D-30B5-6778-E48A-2BB2858AA21F}"/>
              </a:ext>
            </a:extLst>
          </p:cNvPr>
          <p:cNvSpPr txBox="1"/>
          <p:nvPr/>
        </p:nvSpPr>
        <p:spPr>
          <a:xfrm>
            <a:off x="4960617" y="5601907"/>
            <a:ext cx="1976512" cy="584775"/>
          </a:xfrm>
          <a:prstGeom prst="rect">
            <a:avLst/>
          </a:prstGeom>
          <a:noFill/>
        </p:spPr>
        <p:txBody>
          <a:bodyPr wrap="square" rtlCol="0">
            <a:spAutoFit/>
          </a:bodyPr>
          <a:lstStyle/>
          <a:p>
            <a:r>
              <a:rPr lang="en-IN" sz="3200" dirty="0">
                <a:solidFill>
                  <a:srgbClr val="09E151"/>
                </a:solidFill>
                <a:latin typeface="SDGlitchRobotDemo" pitchFamily="2" charset="0"/>
              </a:rPr>
              <a:t>Mentor</a:t>
            </a:r>
          </a:p>
        </p:txBody>
      </p:sp>
      <p:pic>
        <p:nvPicPr>
          <p:cNvPr id="17" name="Picture 16">
            <a:extLst>
              <a:ext uri="{FF2B5EF4-FFF2-40B4-BE49-F238E27FC236}">
                <a16:creationId xmlns:a16="http://schemas.microsoft.com/office/drawing/2014/main" id="{405F779E-D7D4-A753-8AF0-3022875D7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88" b="89882" l="2688" r="97688">
                        <a14:foregroundMark x1="8438" y1="47901" x2="8438" y2="47901"/>
                        <a14:foregroundMark x1="5313" y1="38967" x2="5313" y2="38967"/>
                        <a14:foregroundMark x1="5063" y1="51346" x2="5063" y2="51346"/>
                        <a14:foregroundMark x1="4563" y1="45533" x2="4563" y2="45533"/>
                        <a14:foregroundMark x1="4563" y1="38967" x2="4563" y2="38967"/>
                        <a14:foregroundMark x1="5375" y1="54790" x2="5375" y2="54790"/>
                        <a14:foregroundMark x1="5375" y1="54790" x2="5375" y2="54790"/>
                        <a14:foregroundMark x1="7375" y1="52960" x2="5688" y2="55544"/>
                        <a14:foregroundMark x1="5688" y1="55544" x2="7438" y2="61895"/>
                        <a14:foregroundMark x1="7438" y1="61895" x2="9563" y2="62863"/>
                        <a14:foregroundMark x1="9563" y1="62863" x2="9563" y2="62863"/>
                        <a14:foregroundMark x1="3313" y1="59419" x2="2688" y2="56189"/>
                        <a14:foregroundMark x1="15250" y1="60710" x2="36563" y2="73197"/>
                        <a14:foregroundMark x1="36563" y1="73197" x2="44688" y2="71475"/>
                        <a14:foregroundMark x1="44688" y1="71475" x2="48500" y2="61033"/>
                        <a14:foregroundMark x1="48500" y1="61033" x2="48063" y2="58881"/>
                        <a14:foregroundMark x1="6000" y1="69214" x2="18500" y2="74489"/>
                        <a14:foregroundMark x1="18500" y1="74489" x2="24625" y2="74273"/>
                        <a14:foregroundMark x1="24625" y1="74273" x2="26125" y2="74381"/>
                        <a14:foregroundMark x1="26188" y1="78364" x2="51313" y2="82024"/>
                        <a14:foregroundMark x1="51313" y1="82024" x2="56625" y2="81593"/>
                        <a14:foregroundMark x1="56625" y1="81593" x2="61375" y2="78687"/>
                        <a14:foregroundMark x1="61375" y1="78687" x2="82188" y2="55113"/>
                        <a14:foregroundMark x1="29438" y1="80732" x2="61500" y2="84499"/>
                        <a14:foregroundMark x1="61500" y1="84499" x2="66625" y2="89236"/>
                        <a14:foregroundMark x1="66625" y1="89236" x2="66625" y2="89236"/>
                        <a14:foregroundMark x1="67625" y1="87621" x2="68813" y2="76211"/>
                        <a14:foregroundMark x1="68813" y1="76211" x2="69188" y2="75673"/>
                        <a14:foregroundMark x1="68500" y1="86114" x2="69313" y2="83746"/>
                        <a14:foregroundMark x1="69000" y1="86329" x2="67875" y2="88159"/>
                        <a14:foregroundMark x1="25563" y1="38428" x2="68250" y2="19053"/>
                        <a14:foregroundMark x1="68250" y1="19053" x2="71125" y2="20344"/>
                        <a14:foregroundMark x1="61500" y1="43595" x2="66500" y2="46717"/>
                        <a14:foregroundMark x1="91813" y1="32078" x2="95313" y2="47793"/>
                        <a14:foregroundMark x1="95313" y1="47793" x2="93875" y2="52422"/>
                        <a14:foregroundMark x1="83313" y1="55544" x2="91625" y2="54575"/>
                        <a14:foregroundMark x1="92563" y1="57804" x2="95375" y2="52207"/>
                        <a14:foregroundMark x1="95375" y1="52207" x2="95375" y2="52207"/>
                        <a14:foregroundMark x1="93688" y1="59311" x2="94438" y2="56943"/>
                        <a14:foregroundMark x1="93063" y1="58881" x2="92875" y2="59957"/>
                        <a14:foregroundMark x1="88063" y1="56943" x2="88250" y2="57266"/>
                        <a14:foregroundMark x1="95500" y1="41119" x2="97688" y2="44133"/>
                        <a14:foregroundMark x1="37438" y1="56943" x2="41938" y2="54252"/>
                        <a14:foregroundMark x1="41938" y1="54252" x2="42750" y2="51668"/>
                        <a14:foregroundMark x1="34250" y1="57158" x2="40688" y2="54360"/>
                        <a14:foregroundMark x1="40688" y1="54360" x2="42875" y2="51668"/>
                        <a14:foregroundMark x1="71500" y1="77072" x2="72688" y2="74812"/>
                        <a14:backgroundMark x1="3813" y1="76426" x2="1000" y2="59311"/>
                      </a14:backgroundRemoval>
                    </a14:imgEffect>
                  </a14:imgLayer>
                </a14:imgProps>
              </a:ext>
              <a:ext uri="{28A0092B-C50C-407E-A947-70E740481C1C}">
                <a14:useLocalDpi xmlns:a14="http://schemas.microsoft.com/office/drawing/2010/main" val="0"/>
              </a:ext>
            </a:extLst>
          </a:blip>
          <a:stretch>
            <a:fillRect/>
          </a:stretch>
        </p:blipFill>
        <p:spPr>
          <a:xfrm>
            <a:off x="10354699" y="5931330"/>
            <a:ext cx="5922748" cy="3325544"/>
          </a:xfrm>
          <a:prstGeom prst="rect">
            <a:avLst/>
          </a:prstGeom>
        </p:spPr>
      </p:pic>
    </p:spTree>
    <p:extLst>
      <p:ext uri="{BB962C8B-B14F-4D97-AF65-F5344CB8AC3E}">
        <p14:creationId xmlns:p14="http://schemas.microsoft.com/office/powerpoint/2010/main" val="356178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90863" y="-806849"/>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dirty="0">
              <a:solidFill>
                <a:schemeClr val="bg1">
                  <a:alpha val="45000"/>
                </a:schemeClr>
              </a:solidFill>
              <a:effectLst>
                <a:reflection stA="71000" endPos="85000" dist="50800" dir="5400000" sy="-100000" algn="bl" rotWithShape="0"/>
              </a:effectLst>
              <a:latin typeface="SDGlitchRobotDemo" pitchFamily="2" charset="0"/>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6008302" y="556487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4523898" y="301459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4569649" y="303329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6063120" y="5587871"/>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DD8B460-A368-264C-A04C-877AE1A13646}"/>
              </a:ext>
            </a:extLst>
          </p:cNvPr>
          <p:cNvSpPr txBox="1"/>
          <p:nvPr/>
        </p:nvSpPr>
        <p:spPr>
          <a:xfrm>
            <a:off x="-3417331" y="714542"/>
            <a:ext cx="2081496" cy="769441"/>
          </a:xfrm>
          <a:prstGeom prst="rect">
            <a:avLst/>
          </a:prstGeom>
          <a:noFill/>
        </p:spPr>
        <p:txBody>
          <a:bodyPr wrap="square" rtlCol="0">
            <a:spAutoFit/>
          </a:bodyPr>
          <a:lstStyle/>
          <a:p>
            <a:r>
              <a:rPr lang="en-IN" sz="4400" dirty="0">
                <a:solidFill>
                  <a:schemeClr val="bg1"/>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3239905" y="1029095"/>
            <a:ext cx="4140538" cy="769441"/>
          </a:xfrm>
          <a:prstGeom prst="rect">
            <a:avLst/>
          </a:prstGeom>
          <a:noFill/>
        </p:spPr>
        <p:txBody>
          <a:bodyPr wrap="square" rtlCol="0">
            <a:spAutoFit/>
          </a:bodyPr>
          <a:lstStyle/>
          <a:p>
            <a:r>
              <a:rPr lang="en-IN" sz="4400" dirty="0">
                <a:solidFill>
                  <a:schemeClr val="bg1"/>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6213113" y="2659558"/>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3" name="Picture 2">
            <a:extLst>
              <a:ext uri="{FF2B5EF4-FFF2-40B4-BE49-F238E27FC236}">
                <a16:creationId xmlns:a16="http://schemas.microsoft.com/office/drawing/2014/main" id="{65ECD6B8-A369-1623-3B43-4C38FA6EBA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2" name="TextBox 1">
            <a:extLst>
              <a:ext uri="{FF2B5EF4-FFF2-40B4-BE49-F238E27FC236}">
                <a16:creationId xmlns:a16="http://schemas.microsoft.com/office/drawing/2014/main" id="{15267ED0-9A72-14B9-6E35-D4BA8EAA2190}"/>
              </a:ext>
            </a:extLst>
          </p:cNvPr>
          <p:cNvSpPr txBox="1"/>
          <p:nvPr/>
        </p:nvSpPr>
        <p:spPr>
          <a:xfrm>
            <a:off x="7305039" y="1879600"/>
            <a:ext cx="1731478" cy="1200329"/>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86.206 %</a:t>
            </a:r>
            <a:endParaRPr lang="en-IN" sz="2400" dirty="0">
              <a:solidFill>
                <a:srgbClr val="09E151"/>
              </a:solidFill>
              <a:latin typeface="Algerian" panose="04020705040A02060702" pitchFamily="82" charset="0"/>
            </a:endParaRPr>
          </a:p>
          <a:p>
            <a:endParaRPr lang="en-IN" sz="2400" dirty="0"/>
          </a:p>
          <a:p>
            <a:endParaRPr lang="en-IN" sz="2400" dirty="0"/>
          </a:p>
        </p:txBody>
      </p:sp>
      <p:sp>
        <p:nvSpPr>
          <p:cNvPr id="6" name="TextBox 5">
            <a:extLst>
              <a:ext uri="{FF2B5EF4-FFF2-40B4-BE49-F238E27FC236}">
                <a16:creationId xmlns:a16="http://schemas.microsoft.com/office/drawing/2014/main" id="{E31FAE9A-60B2-7F2B-79A3-2D2BD23287C0}"/>
              </a:ext>
            </a:extLst>
          </p:cNvPr>
          <p:cNvSpPr txBox="1"/>
          <p:nvPr/>
        </p:nvSpPr>
        <p:spPr>
          <a:xfrm>
            <a:off x="8869680" y="3459024"/>
            <a:ext cx="1584960" cy="830997"/>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91.617 %</a:t>
            </a:r>
            <a:endParaRPr lang="en-IN" sz="2400" dirty="0">
              <a:solidFill>
                <a:srgbClr val="09E151"/>
              </a:solidFill>
              <a:latin typeface="Algerian" panose="04020705040A02060702" pitchFamily="82" charset="0"/>
            </a:endParaRPr>
          </a:p>
          <a:p>
            <a:endParaRPr lang="en-IN" sz="2400" dirty="0"/>
          </a:p>
        </p:txBody>
      </p:sp>
      <p:sp>
        <p:nvSpPr>
          <p:cNvPr id="7" name="TextBox 6">
            <a:extLst>
              <a:ext uri="{FF2B5EF4-FFF2-40B4-BE49-F238E27FC236}">
                <a16:creationId xmlns:a16="http://schemas.microsoft.com/office/drawing/2014/main" id="{97887FFC-EB70-55DB-F679-E5E0D799BCAF}"/>
              </a:ext>
            </a:extLst>
          </p:cNvPr>
          <p:cNvSpPr txBox="1"/>
          <p:nvPr/>
        </p:nvSpPr>
        <p:spPr>
          <a:xfrm>
            <a:off x="7331884" y="5216806"/>
            <a:ext cx="2854211" cy="1569660"/>
          </a:xfrm>
          <a:prstGeom prst="rect">
            <a:avLst/>
          </a:prstGeom>
          <a:noFill/>
        </p:spPr>
        <p:txBody>
          <a:bodyPr wrap="square" rtlCol="0">
            <a:spAutoFit/>
          </a:bodyPr>
          <a:lstStyle/>
          <a:p>
            <a:r>
              <a:rPr lang="en-IN" sz="4800" dirty="0">
                <a:solidFill>
                  <a:schemeClr val="bg1">
                    <a:alpha val="45000"/>
                  </a:schemeClr>
                </a:solidFill>
                <a:effectLst>
                  <a:reflection stA="71000" endPos="85000" dist="50800" dir="5400000" sy="-100000" algn="bl" rotWithShape="0"/>
                </a:effectLst>
                <a:latin typeface="SDGlitchRobotDemo" pitchFamily="2" charset="0"/>
              </a:rPr>
              <a:t>LSTM</a:t>
            </a:r>
          </a:p>
          <a:p>
            <a:endParaRPr lang="en-IN" sz="4800" dirty="0"/>
          </a:p>
        </p:txBody>
      </p:sp>
      <p:sp>
        <p:nvSpPr>
          <p:cNvPr id="14" name="TextBox 13">
            <a:extLst>
              <a:ext uri="{FF2B5EF4-FFF2-40B4-BE49-F238E27FC236}">
                <a16:creationId xmlns:a16="http://schemas.microsoft.com/office/drawing/2014/main" id="{E46BA148-1EF6-9A06-AC49-67777CDEFCC7}"/>
              </a:ext>
            </a:extLst>
          </p:cNvPr>
          <p:cNvSpPr txBox="1"/>
          <p:nvPr/>
        </p:nvSpPr>
        <p:spPr>
          <a:xfrm>
            <a:off x="9036517" y="6092932"/>
            <a:ext cx="158496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99.425%</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795804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3875" y="-620159"/>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5274544" y="3928773"/>
            <a:ext cx="3915859" cy="4429369"/>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10199471" y="6076644"/>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2359832" y="244235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213071" y="450516"/>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2614271" y="253252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258256" y="473508"/>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DD8B460-A368-264C-A04C-877AE1A13646}"/>
              </a:ext>
            </a:extLst>
          </p:cNvPr>
          <p:cNvSpPr txBox="1"/>
          <p:nvPr/>
        </p:nvSpPr>
        <p:spPr>
          <a:xfrm>
            <a:off x="-3417331" y="714542"/>
            <a:ext cx="2081496" cy="769441"/>
          </a:xfrm>
          <a:prstGeom prst="rect">
            <a:avLst/>
          </a:prstGeom>
          <a:noFill/>
        </p:spPr>
        <p:txBody>
          <a:bodyPr wrap="square" rtlCol="0">
            <a:spAutoFit/>
          </a:bodyPr>
          <a:lstStyle/>
          <a:p>
            <a:r>
              <a:rPr lang="en-IN" sz="4400" dirty="0">
                <a:solidFill>
                  <a:schemeClr val="bg1"/>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1513842" y="-8734"/>
            <a:ext cx="6504743" cy="1107996"/>
          </a:xfrm>
          <a:prstGeom prst="rect">
            <a:avLst/>
          </a:prstGeom>
          <a:noFill/>
        </p:spPr>
        <p:txBody>
          <a:bodyPr wrap="square" rtlCol="0">
            <a:spAutoFit/>
          </a:bodyPr>
          <a:lstStyle/>
          <a:p>
            <a:r>
              <a:rPr lang="en-IN" sz="6600" dirty="0">
                <a:solidFill>
                  <a:schemeClr val="bg1"/>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4636531" y="274592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3" name="TextBox 2">
            <a:extLst>
              <a:ext uri="{FF2B5EF4-FFF2-40B4-BE49-F238E27FC236}">
                <a16:creationId xmlns:a16="http://schemas.microsoft.com/office/drawing/2014/main" id="{8B5DC528-0584-9B30-58D7-E893D40B4AF0}"/>
              </a:ext>
            </a:extLst>
          </p:cNvPr>
          <p:cNvSpPr txBox="1"/>
          <p:nvPr/>
        </p:nvSpPr>
        <p:spPr>
          <a:xfrm>
            <a:off x="7461504" y="978569"/>
            <a:ext cx="2103120" cy="1815882"/>
          </a:xfrm>
          <a:prstGeom prst="rect">
            <a:avLst/>
          </a:prstGeom>
          <a:noFill/>
        </p:spPr>
        <p:txBody>
          <a:bodyPr wrap="square" rtlCol="0">
            <a:spAutoFit/>
          </a:bodyPr>
          <a:lstStyle/>
          <a:p>
            <a:r>
              <a:rPr lang="en-IN" sz="2800" b="0" i="0" u="none" strike="noStrike" dirty="0">
                <a:solidFill>
                  <a:srgbClr val="09E151"/>
                </a:solidFill>
                <a:effectLst/>
                <a:latin typeface="Algerian" panose="04020705040A02060702" pitchFamily="82" charset="0"/>
              </a:rPr>
              <a:t>91.617 %</a:t>
            </a:r>
            <a:endParaRPr lang="en-IN" sz="2800" dirty="0">
              <a:solidFill>
                <a:srgbClr val="09E151"/>
              </a:solidFill>
              <a:latin typeface="Algerian" panose="04020705040A02060702" pitchFamily="82" charset="0"/>
            </a:endParaRPr>
          </a:p>
          <a:p>
            <a:endParaRPr lang="en-IN" sz="2800" dirty="0"/>
          </a:p>
          <a:p>
            <a:endParaRPr lang="en-IN" sz="2800" dirty="0"/>
          </a:p>
          <a:p>
            <a:endParaRPr lang="en-IN" sz="2800" dirty="0"/>
          </a:p>
        </p:txBody>
      </p:sp>
      <p:sp>
        <p:nvSpPr>
          <p:cNvPr id="6" name="TextBox 5">
            <a:extLst>
              <a:ext uri="{FF2B5EF4-FFF2-40B4-BE49-F238E27FC236}">
                <a16:creationId xmlns:a16="http://schemas.microsoft.com/office/drawing/2014/main" id="{FD323884-E6AF-7729-2C8B-5BF363293C76}"/>
              </a:ext>
            </a:extLst>
          </p:cNvPr>
          <p:cNvSpPr txBox="1"/>
          <p:nvPr/>
        </p:nvSpPr>
        <p:spPr>
          <a:xfrm>
            <a:off x="90369" y="2109216"/>
            <a:ext cx="11821215" cy="4031873"/>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a:solidFill>
                  <a:srgbClr val="09E151"/>
                </a:solidFill>
                <a:effectLst/>
                <a:latin typeface="SDGlitchRobotDemo" pitchFamily="2" charset="0"/>
              </a:rPr>
              <a:t>Decision tree classifier creates a tree like model of decisions and consequences</a:t>
            </a:r>
          </a:p>
          <a:p>
            <a:pPr marL="285750" indent="-285750">
              <a:buFont typeface="Arial" panose="020B0604020202020204" pitchFamily="34" charset="0"/>
              <a:buChar char="•"/>
            </a:pPr>
            <a:endParaRPr lang="en-US" sz="3200" dirty="0">
              <a:solidFill>
                <a:srgbClr val="09E151"/>
              </a:solidFill>
              <a:latin typeface="SDGlitchRobotDemo" pitchFamily="2" charset="0"/>
            </a:endParaRPr>
          </a:p>
          <a:p>
            <a:pPr marL="285750" indent="-285750">
              <a:buFont typeface="Arial" panose="020B0604020202020204" pitchFamily="34" charset="0"/>
              <a:buChar char="•"/>
            </a:pPr>
            <a:r>
              <a:rPr lang="en-US" sz="3200" b="0" i="0" dirty="0">
                <a:solidFill>
                  <a:srgbClr val="09E151"/>
                </a:solidFill>
                <a:effectLst/>
                <a:latin typeface="SDGlitchRobotDemo" pitchFamily="2" charset="0"/>
              </a:rPr>
              <a:t>Nonlinear relationships between features and target variables can be identified</a:t>
            </a:r>
          </a:p>
          <a:p>
            <a:pPr marL="285750" indent="-285750">
              <a:buFont typeface="Arial" panose="020B0604020202020204" pitchFamily="34" charset="0"/>
              <a:buChar char="•"/>
            </a:pPr>
            <a:endParaRPr lang="en-US" sz="3200" dirty="0">
              <a:solidFill>
                <a:srgbClr val="09E151"/>
              </a:solidFill>
              <a:latin typeface="SDGlitchRobotDemo" pitchFamily="2" charset="0"/>
            </a:endParaRPr>
          </a:p>
          <a:p>
            <a:pPr marL="285750" indent="-285750">
              <a:buFont typeface="Arial" panose="020B0604020202020204" pitchFamily="34" charset="0"/>
              <a:buChar char="•"/>
            </a:pPr>
            <a:r>
              <a:rPr lang="en-US" sz="3200" b="0" i="0" dirty="0">
                <a:solidFill>
                  <a:srgbClr val="09E151"/>
                </a:solidFill>
                <a:effectLst/>
                <a:latin typeface="SDGlitchRobotDemo" pitchFamily="2" charset="0"/>
              </a:rPr>
              <a:t>Pruning limiting depth and ensemble methods can reduce overfitting</a:t>
            </a:r>
            <a:endParaRPr lang="en-IN" sz="3200" dirty="0">
              <a:solidFill>
                <a:srgbClr val="09E151"/>
              </a:solidFill>
              <a:latin typeface="SDGlitchRobotDemo" pitchFamily="2" charset="0"/>
            </a:endParaRPr>
          </a:p>
        </p:txBody>
      </p:sp>
    </p:spTree>
    <p:extLst>
      <p:ext uri="{BB962C8B-B14F-4D97-AF65-F5344CB8AC3E}">
        <p14:creationId xmlns:p14="http://schemas.microsoft.com/office/powerpoint/2010/main" val="145556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3875" y="-620159"/>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019616" y="3431388"/>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074434" y="3454380"/>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B41EB50-19B7-8F68-2EF7-1A6E9AA5610F}"/>
              </a:ext>
            </a:extLst>
          </p:cNvPr>
          <p:cNvSpPr txBox="1"/>
          <p:nvPr/>
        </p:nvSpPr>
        <p:spPr>
          <a:xfrm>
            <a:off x="-5369896" y="1483983"/>
            <a:ext cx="4140538" cy="769441"/>
          </a:xfrm>
          <a:prstGeom prst="rect">
            <a:avLst/>
          </a:prstGeom>
          <a:noFill/>
        </p:spPr>
        <p:txBody>
          <a:bodyPr wrap="square" rtlCol="0">
            <a:spAutoFit/>
          </a:bodyPr>
          <a:lstStyle/>
          <a:p>
            <a:r>
              <a:rPr lang="en-IN" sz="4400" dirty="0">
                <a:solidFill>
                  <a:schemeClr val="bg1"/>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272596" y="1152907"/>
            <a:ext cx="2823404" cy="769441"/>
          </a:xfrm>
          <a:prstGeom prst="rect">
            <a:avLst/>
          </a:prstGeom>
          <a:noFill/>
        </p:spPr>
        <p:txBody>
          <a:bodyPr wrap="square" rtlCol="0">
            <a:spAutoFit/>
          </a:bodyPr>
          <a:lstStyle/>
          <a:p>
            <a:r>
              <a:rPr lang="en-IN" sz="4400" dirty="0">
                <a:solidFill>
                  <a:schemeClr val="bg1"/>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405649" y="306965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3" name="TextBox 2">
            <a:extLst>
              <a:ext uri="{FF2B5EF4-FFF2-40B4-BE49-F238E27FC236}">
                <a16:creationId xmlns:a16="http://schemas.microsoft.com/office/drawing/2014/main" id="{9904CA10-AA91-FE93-C9EF-4E7587BDA1BE}"/>
              </a:ext>
            </a:extLst>
          </p:cNvPr>
          <p:cNvSpPr txBox="1"/>
          <p:nvPr/>
        </p:nvSpPr>
        <p:spPr>
          <a:xfrm>
            <a:off x="6096000" y="1989221"/>
            <a:ext cx="1788160" cy="1200329"/>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91.617 %</a:t>
            </a:r>
            <a:endParaRPr lang="en-IN" sz="2400" dirty="0">
              <a:solidFill>
                <a:srgbClr val="09E151"/>
              </a:solidFill>
              <a:latin typeface="Algerian" panose="04020705040A02060702" pitchFamily="82" charset="0"/>
            </a:endParaRPr>
          </a:p>
          <a:p>
            <a:endParaRPr lang="en-IN" sz="2400" dirty="0"/>
          </a:p>
          <a:p>
            <a:endParaRPr lang="en-IN" sz="2400" dirty="0"/>
          </a:p>
        </p:txBody>
      </p:sp>
      <p:sp>
        <p:nvSpPr>
          <p:cNvPr id="6" name="TextBox 5">
            <a:extLst>
              <a:ext uri="{FF2B5EF4-FFF2-40B4-BE49-F238E27FC236}">
                <a16:creationId xmlns:a16="http://schemas.microsoft.com/office/drawing/2014/main" id="{2165BE99-AD37-0331-CC57-19CF055CF4CA}"/>
              </a:ext>
            </a:extLst>
          </p:cNvPr>
          <p:cNvSpPr txBox="1"/>
          <p:nvPr/>
        </p:nvSpPr>
        <p:spPr>
          <a:xfrm>
            <a:off x="7884160" y="3839100"/>
            <a:ext cx="178816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99.425%</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218931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3875" y="-620159"/>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rPr>
              <a:t>`</a:t>
            </a: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5257557" y="3341195"/>
            <a:ext cx="3915859" cy="4429369"/>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10280047" y="6475275"/>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627557" y="7738441"/>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90369" y="572287"/>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35554" y="595279"/>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B41EB50-19B7-8F68-2EF7-1A6E9AA5610F}"/>
              </a:ext>
            </a:extLst>
          </p:cNvPr>
          <p:cNvSpPr txBox="1"/>
          <p:nvPr/>
        </p:nvSpPr>
        <p:spPr>
          <a:xfrm>
            <a:off x="-5369896" y="1483983"/>
            <a:ext cx="4140538" cy="769441"/>
          </a:xfrm>
          <a:prstGeom prst="rect">
            <a:avLst/>
          </a:prstGeom>
          <a:noFill/>
        </p:spPr>
        <p:txBody>
          <a:bodyPr wrap="square" rtlCol="0">
            <a:spAutoFit/>
          </a:bodyPr>
          <a:lstStyle/>
          <a:p>
            <a:r>
              <a:rPr lang="en-IN" sz="4400" dirty="0">
                <a:solidFill>
                  <a:schemeClr val="bg1"/>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1355567" y="87447"/>
            <a:ext cx="4311612" cy="1015663"/>
          </a:xfrm>
          <a:prstGeom prst="rect">
            <a:avLst/>
          </a:prstGeom>
          <a:noFill/>
        </p:spPr>
        <p:txBody>
          <a:bodyPr wrap="square" rtlCol="0">
            <a:spAutoFit/>
          </a:bodyPr>
          <a:lstStyle/>
          <a:p>
            <a:r>
              <a:rPr lang="en-IN" sz="6000" dirty="0">
                <a:solidFill>
                  <a:schemeClr val="bg1"/>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6096000" y="9397419"/>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sp>
        <p:nvSpPr>
          <p:cNvPr id="3" name="TextBox 2">
            <a:extLst>
              <a:ext uri="{FF2B5EF4-FFF2-40B4-BE49-F238E27FC236}">
                <a16:creationId xmlns:a16="http://schemas.microsoft.com/office/drawing/2014/main" id="{C9B64B09-0C0B-39FA-DCB7-67548F666A69}"/>
              </a:ext>
            </a:extLst>
          </p:cNvPr>
          <p:cNvSpPr txBox="1"/>
          <p:nvPr/>
        </p:nvSpPr>
        <p:spPr>
          <a:xfrm>
            <a:off x="5157216" y="1040540"/>
            <a:ext cx="5248656" cy="1815882"/>
          </a:xfrm>
          <a:prstGeom prst="rect">
            <a:avLst/>
          </a:prstGeom>
          <a:noFill/>
        </p:spPr>
        <p:txBody>
          <a:bodyPr wrap="square" rtlCol="0">
            <a:spAutoFit/>
          </a:bodyPr>
          <a:lstStyle/>
          <a:p>
            <a:r>
              <a:rPr lang="en-IN" sz="2800" b="0" i="0" u="none" strike="noStrike" dirty="0">
                <a:solidFill>
                  <a:srgbClr val="09E151"/>
                </a:solidFill>
                <a:effectLst/>
                <a:latin typeface="Algerian" panose="04020705040A02060702" pitchFamily="82" charset="0"/>
              </a:rPr>
              <a:t>91.617 %</a:t>
            </a:r>
            <a:endParaRPr lang="en-IN" sz="2800" dirty="0">
              <a:solidFill>
                <a:srgbClr val="09E151"/>
              </a:solidFill>
              <a:latin typeface="Algerian" panose="04020705040A02060702" pitchFamily="82" charset="0"/>
            </a:endParaRPr>
          </a:p>
          <a:p>
            <a:endParaRPr lang="en-IN" sz="2800" dirty="0"/>
          </a:p>
          <a:p>
            <a:endParaRPr lang="en-IN" sz="2800" dirty="0"/>
          </a:p>
          <a:p>
            <a:endParaRPr lang="en-IN" sz="2800" dirty="0"/>
          </a:p>
        </p:txBody>
      </p:sp>
      <p:sp>
        <p:nvSpPr>
          <p:cNvPr id="6" name="TextBox 5">
            <a:extLst>
              <a:ext uri="{FF2B5EF4-FFF2-40B4-BE49-F238E27FC236}">
                <a16:creationId xmlns:a16="http://schemas.microsoft.com/office/drawing/2014/main" id="{380BD6F9-33BB-4504-1517-BAFE30EE80E9}"/>
              </a:ext>
            </a:extLst>
          </p:cNvPr>
          <p:cNvSpPr txBox="1"/>
          <p:nvPr/>
        </p:nvSpPr>
        <p:spPr>
          <a:xfrm>
            <a:off x="402336" y="2060448"/>
            <a:ext cx="11058144" cy="4524315"/>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err="1">
                <a:solidFill>
                  <a:srgbClr val="09E151"/>
                </a:solidFill>
                <a:effectLst/>
                <a:latin typeface="SDGlitchRobotDemo" pitchFamily="2" charset="0"/>
              </a:rPr>
              <a:t>XGBoost</a:t>
            </a:r>
            <a:r>
              <a:rPr lang="en-US" sz="3200" b="0" i="0" dirty="0">
                <a:solidFill>
                  <a:srgbClr val="09E151"/>
                </a:solidFill>
                <a:effectLst/>
                <a:latin typeface="SDGlitchRobotDemo" pitchFamily="2" charset="0"/>
              </a:rPr>
              <a:t> optimizes loss function by adding decision trees sequentially</a:t>
            </a:r>
          </a:p>
          <a:p>
            <a:pPr marL="285750" indent="-285750">
              <a:buFont typeface="Arial" panose="020B0604020202020204" pitchFamily="34" charset="0"/>
              <a:buChar char="•"/>
            </a:pPr>
            <a:endParaRPr lang="en-US" sz="3200" dirty="0">
              <a:solidFill>
                <a:srgbClr val="09E151"/>
              </a:solidFill>
              <a:latin typeface="SDGlitchRobotDemo" pitchFamily="2" charset="0"/>
            </a:endParaRPr>
          </a:p>
          <a:p>
            <a:pPr marL="285750" indent="-285750">
              <a:buFont typeface="Arial" panose="020B0604020202020204" pitchFamily="34" charset="0"/>
              <a:buChar char="•"/>
            </a:pPr>
            <a:r>
              <a:rPr lang="en-US" sz="3200" b="0" i="0" u="none" strike="noStrike" dirty="0" err="1">
                <a:solidFill>
                  <a:srgbClr val="09E151"/>
                </a:solidFill>
                <a:effectLst/>
                <a:latin typeface="SDGlitchRobotDemo" pitchFamily="2" charset="0"/>
              </a:rPr>
              <a:t>XGBoost</a:t>
            </a:r>
            <a:r>
              <a:rPr lang="en-US" sz="3200" b="0" i="0" u="none" strike="noStrike" dirty="0">
                <a:solidFill>
                  <a:srgbClr val="09E151"/>
                </a:solidFill>
                <a:effectLst/>
                <a:latin typeface="SDGlitchRobotDemo" pitchFamily="2" charset="0"/>
              </a:rPr>
              <a:t> can be used for both regression and classification problems</a:t>
            </a:r>
          </a:p>
          <a:p>
            <a:pPr marL="285750" indent="-285750">
              <a:buFont typeface="Arial" panose="020B0604020202020204" pitchFamily="34" charset="0"/>
              <a:buChar char="•"/>
            </a:pPr>
            <a:endParaRPr lang="en-US" sz="3200" dirty="0">
              <a:solidFill>
                <a:srgbClr val="09E151"/>
              </a:solidFill>
              <a:latin typeface="SDGlitchRobotDemo" pitchFamily="2" charset="0"/>
            </a:endParaRPr>
          </a:p>
          <a:p>
            <a:pPr marL="285750" indent="-285750">
              <a:buFont typeface="Arial" panose="020B0604020202020204" pitchFamily="34" charset="0"/>
              <a:buChar char="•"/>
            </a:pPr>
            <a:r>
              <a:rPr lang="en-US" sz="3200" b="0" i="0" u="none" strike="noStrike" dirty="0">
                <a:solidFill>
                  <a:srgbClr val="09E151"/>
                </a:solidFill>
                <a:effectLst/>
                <a:latin typeface="SDGlitchRobotDemo" pitchFamily="2" charset="0"/>
              </a:rPr>
              <a:t>It supports various objective functions and evaluation metrics</a:t>
            </a:r>
          </a:p>
          <a:p>
            <a:pPr marL="285750" indent="-285750">
              <a:buFont typeface="Arial" panose="020B0604020202020204" pitchFamily="34" charset="0"/>
              <a:buChar char="•"/>
            </a:pPr>
            <a:endParaRPr lang="en-IN" sz="3200" dirty="0">
              <a:solidFill>
                <a:srgbClr val="09E151"/>
              </a:solidFill>
              <a:latin typeface="SDGlitchRobotDemo" pitchFamily="2" charset="0"/>
            </a:endParaRPr>
          </a:p>
        </p:txBody>
      </p:sp>
    </p:spTree>
    <p:extLst>
      <p:ext uri="{BB962C8B-B14F-4D97-AF65-F5344CB8AC3E}">
        <p14:creationId xmlns:p14="http://schemas.microsoft.com/office/powerpoint/2010/main" val="1965643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3875" y="-620159"/>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192506" y="3088302"/>
            <a:ext cx="3615644" cy="4089785"/>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3549045" y="1989221"/>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1911139" y="17251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1956324" y="17481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5487356" y="955753"/>
            <a:ext cx="2823404" cy="769441"/>
          </a:xfrm>
          <a:prstGeom prst="rect">
            <a:avLst/>
          </a:prstGeom>
          <a:noFill/>
        </p:spPr>
        <p:txBody>
          <a:bodyPr wrap="square" rtlCol="0">
            <a:spAutoFit/>
          </a:bodyPr>
          <a:lstStyle/>
          <a:p>
            <a:r>
              <a:rPr lang="en-IN" sz="4400" dirty="0">
                <a:solidFill>
                  <a:schemeClr val="bg1"/>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33016" y="1087766"/>
            <a:ext cx="3721768" cy="769441"/>
          </a:xfrm>
          <a:prstGeom prst="rect">
            <a:avLst/>
          </a:prstGeom>
          <a:noFill/>
        </p:spPr>
        <p:txBody>
          <a:bodyPr wrap="square" rtlCol="0">
            <a:spAutoFit/>
          </a:bodyPr>
          <a:lstStyle/>
          <a:p>
            <a:r>
              <a:rPr lang="en-IN" sz="4400" dirty="0">
                <a:solidFill>
                  <a:schemeClr val="bg1"/>
                </a:solidFill>
                <a:effectLst>
                  <a:reflection stA="71000" endPos="85000" dist="50800" dir="5400000" sy="-100000" algn="bl" rotWithShape="0"/>
                </a:effectLst>
                <a:latin typeface="SDGlitchRobotDemo" pitchFamily="2" charset="0"/>
              </a:rPr>
              <a:t>LSTM</a:t>
            </a:r>
          </a:p>
        </p:txBody>
      </p:sp>
      <p:sp>
        <p:nvSpPr>
          <p:cNvPr id="6" name="TextBox 5">
            <a:extLst>
              <a:ext uri="{FF2B5EF4-FFF2-40B4-BE49-F238E27FC236}">
                <a16:creationId xmlns:a16="http://schemas.microsoft.com/office/drawing/2014/main" id="{75D0C929-C67A-4632-0FC4-422EC9CDF76A}"/>
              </a:ext>
            </a:extLst>
          </p:cNvPr>
          <p:cNvSpPr txBox="1"/>
          <p:nvPr/>
        </p:nvSpPr>
        <p:spPr>
          <a:xfrm>
            <a:off x="5019616" y="1857207"/>
            <a:ext cx="2004161"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99.425%</a:t>
            </a:r>
            <a:endParaRPr lang="en-IN" sz="2400" dirty="0">
              <a:solidFill>
                <a:srgbClr val="09E151"/>
              </a:solidFill>
              <a:latin typeface="Algerian" panose="04020705040A02060702" pitchFamily="82" charset="0"/>
            </a:endParaRPr>
          </a:p>
        </p:txBody>
      </p:sp>
    </p:spTree>
    <p:extLst>
      <p:ext uri="{BB962C8B-B14F-4D97-AF65-F5344CB8AC3E}">
        <p14:creationId xmlns:p14="http://schemas.microsoft.com/office/powerpoint/2010/main" val="203670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3875" y="-620159"/>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pic>
        <p:nvPicPr>
          <p:cNvPr id="2" name="Picture 1">
            <a:extLst>
              <a:ext uri="{FF2B5EF4-FFF2-40B4-BE49-F238E27FC236}">
                <a16:creationId xmlns:a16="http://schemas.microsoft.com/office/drawing/2014/main" id="{6A42474B-266F-9E59-6936-4653FA0201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5166842" y="4767185"/>
            <a:ext cx="3615644" cy="4089785"/>
          </a:xfrm>
          <a:prstGeom prst="rect">
            <a:avLst/>
          </a:prstGeom>
        </p:spPr>
      </p:pic>
      <p:sp>
        <p:nvSpPr>
          <p:cNvPr id="5" name="Flowchart: Connector 4">
            <a:extLst>
              <a:ext uri="{FF2B5EF4-FFF2-40B4-BE49-F238E27FC236}">
                <a16:creationId xmlns:a16="http://schemas.microsoft.com/office/drawing/2014/main" id="{F079462A-B81E-6FA2-4D7C-742A529FE84A}"/>
              </a:ext>
            </a:extLst>
          </p:cNvPr>
          <p:cNvSpPr/>
          <p:nvPr/>
        </p:nvSpPr>
        <p:spPr>
          <a:xfrm>
            <a:off x="-6476125" y="7951109"/>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45184" y="382955"/>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90369" y="405947"/>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5487356" y="955753"/>
            <a:ext cx="2823404" cy="769441"/>
          </a:xfrm>
          <a:prstGeom prst="rect">
            <a:avLst/>
          </a:prstGeom>
          <a:noFill/>
        </p:spPr>
        <p:txBody>
          <a:bodyPr wrap="square" rtlCol="0">
            <a:spAutoFit/>
          </a:bodyPr>
          <a:lstStyle/>
          <a:p>
            <a:r>
              <a:rPr lang="en-IN" sz="4400" dirty="0">
                <a:solidFill>
                  <a:schemeClr val="bg1"/>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1297848" y="-127649"/>
            <a:ext cx="3721768" cy="1015663"/>
          </a:xfrm>
          <a:prstGeom prst="rect">
            <a:avLst/>
          </a:prstGeom>
          <a:noFill/>
        </p:spPr>
        <p:txBody>
          <a:bodyPr wrap="square" rtlCol="0">
            <a:spAutoFit/>
          </a:bodyPr>
          <a:lstStyle/>
          <a:p>
            <a:r>
              <a:rPr lang="en-IN" sz="6000" dirty="0">
                <a:solidFill>
                  <a:schemeClr val="bg1"/>
                </a:solidFill>
                <a:effectLst>
                  <a:reflection stA="71000" endPos="85000" dist="50800" dir="5400000" sy="-100000" algn="bl" rotWithShape="0"/>
                </a:effectLst>
                <a:latin typeface="SDGlitchRobotDemo" pitchFamily="2" charset="0"/>
              </a:rPr>
              <a:t>LSTM</a:t>
            </a:r>
          </a:p>
        </p:txBody>
      </p:sp>
      <p:sp>
        <p:nvSpPr>
          <p:cNvPr id="6" name="TextBox 5">
            <a:extLst>
              <a:ext uri="{FF2B5EF4-FFF2-40B4-BE49-F238E27FC236}">
                <a16:creationId xmlns:a16="http://schemas.microsoft.com/office/drawing/2014/main" id="{75D0C929-C67A-4632-0FC4-422EC9CDF76A}"/>
              </a:ext>
            </a:extLst>
          </p:cNvPr>
          <p:cNvSpPr txBox="1"/>
          <p:nvPr/>
        </p:nvSpPr>
        <p:spPr>
          <a:xfrm>
            <a:off x="3496973" y="857304"/>
            <a:ext cx="2004161" cy="523220"/>
          </a:xfrm>
          <a:prstGeom prst="rect">
            <a:avLst/>
          </a:prstGeom>
          <a:noFill/>
        </p:spPr>
        <p:txBody>
          <a:bodyPr wrap="square" rtlCol="0">
            <a:spAutoFit/>
          </a:bodyPr>
          <a:lstStyle/>
          <a:p>
            <a:r>
              <a:rPr lang="en-IN" sz="2800" b="0" i="0" u="none" strike="noStrike" dirty="0">
                <a:solidFill>
                  <a:srgbClr val="09E151"/>
                </a:solidFill>
                <a:effectLst/>
                <a:latin typeface="Algerian" panose="04020705040A02060702" pitchFamily="82" charset="0"/>
              </a:rPr>
              <a:t>99.425</a:t>
            </a:r>
            <a:r>
              <a:rPr lang="en-IN" sz="2400" b="0" i="0" u="none" strike="noStrike" dirty="0">
                <a:solidFill>
                  <a:srgbClr val="09E151"/>
                </a:solidFill>
                <a:effectLst/>
                <a:latin typeface="Algerian" panose="04020705040A02060702" pitchFamily="82" charset="0"/>
              </a:rPr>
              <a:t>%</a:t>
            </a:r>
            <a:endParaRPr lang="en-IN" sz="2400" dirty="0">
              <a:solidFill>
                <a:srgbClr val="09E151"/>
              </a:solidFill>
              <a:latin typeface="Algerian" panose="04020705040A02060702" pitchFamily="82" charset="0"/>
            </a:endParaRPr>
          </a:p>
        </p:txBody>
      </p:sp>
      <p:sp>
        <p:nvSpPr>
          <p:cNvPr id="3" name="TextBox 2">
            <a:extLst>
              <a:ext uri="{FF2B5EF4-FFF2-40B4-BE49-F238E27FC236}">
                <a16:creationId xmlns:a16="http://schemas.microsoft.com/office/drawing/2014/main" id="{6A9DF4A9-CAF3-4B22-8C17-D3BA610FD32B}"/>
              </a:ext>
            </a:extLst>
          </p:cNvPr>
          <p:cNvSpPr txBox="1"/>
          <p:nvPr/>
        </p:nvSpPr>
        <p:spPr>
          <a:xfrm>
            <a:off x="107129" y="2056001"/>
            <a:ext cx="12699182" cy="4031873"/>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a:solidFill>
                  <a:srgbClr val="09E151"/>
                </a:solidFill>
                <a:effectLst/>
                <a:latin typeface="SDGlitchRobotDemo" pitchFamily="2" charset="0"/>
              </a:rPr>
              <a:t>LSTM Long Short Term Memory is a type of recurrent neural network RNN that can handle long term dependencies in sequential data</a:t>
            </a:r>
          </a:p>
          <a:p>
            <a:pPr marL="285750" indent="-285750">
              <a:buFont typeface="Arial" panose="020B0604020202020204" pitchFamily="34" charset="0"/>
              <a:buChar char="•"/>
            </a:pPr>
            <a:endParaRPr lang="en-US" sz="3200" dirty="0">
              <a:solidFill>
                <a:srgbClr val="09E151"/>
              </a:solidFill>
              <a:latin typeface="SDGlitchRobotDemo" pitchFamily="2" charset="0"/>
            </a:endParaRPr>
          </a:p>
          <a:p>
            <a:pPr marL="285750" indent="-285750">
              <a:buFont typeface="Arial" panose="020B0604020202020204" pitchFamily="34" charset="0"/>
              <a:buChar char="•"/>
            </a:pPr>
            <a:r>
              <a:rPr lang="en-US" sz="3200" b="0" i="0" dirty="0">
                <a:solidFill>
                  <a:srgbClr val="09E151"/>
                </a:solidFill>
                <a:effectLst/>
                <a:latin typeface="SDGlitchRobotDemo" pitchFamily="2" charset="0"/>
              </a:rPr>
              <a:t>Memory cells store and control information flow</a:t>
            </a:r>
          </a:p>
          <a:p>
            <a:pPr marL="285750" indent="-285750">
              <a:buFont typeface="Arial" panose="020B0604020202020204" pitchFamily="34" charset="0"/>
              <a:buChar char="•"/>
            </a:pPr>
            <a:endParaRPr lang="en-US" sz="3200" dirty="0">
              <a:solidFill>
                <a:srgbClr val="09E151"/>
              </a:solidFill>
              <a:latin typeface="SDGlitchRobotDemo" pitchFamily="2" charset="0"/>
            </a:endParaRPr>
          </a:p>
          <a:p>
            <a:pPr marL="285750" indent="-285750">
              <a:buFont typeface="Arial" panose="020B0604020202020204" pitchFamily="34" charset="0"/>
              <a:buChar char="•"/>
            </a:pPr>
            <a:r>
              <a:rPr lang="en-US" sz="3200" b="0" i="0" dirty="0">
                <a:solidFill>
                  <a:srgbClr val="09E151"/>
                </a:solidFill>
                <a:effectLst/>
                <a:latin typeface="SDGlitchRobotDemo" pitchFamily="2" charset="0"/>
              </a:rPr>
              <a:t>LSTM is a powerful deep learning algorithm with excellent performance</a:t>
            </a:r>
            <a:endParaRPr lang="en-IN" sz="3200" dirty="0">
              <a:solidFill>
                <a:srgbClr val="09E151"/>
              </a:solidFill>
              <a:latin typeface="SDGlitchRobotDemo" pitchFamily="2" charset="0"/>
            </a:endParaRPr>
          </a:p>
        </p:txBody>
      </p:sp>
      <p:sp>
        <p:nvSpPr>
          <p:cNvPr id="7" name="Rectangle 6">
            <a:extLst>
              <a:ext uri="{FF2B5EF4-FFF2-40B4-BE49-F238E27FC236}">
                <a16:creationId xmlns:a16="http://schemas.microsoft.com/office/drawing/2014/main" id="{DE24FAE4-5CAA-F43C-E3EB-42EC96625F68}"/>
              </a:ext>
            </a:extLst>
          </p:cNvPr>
          <p:cNvSpPr/>
          <p:nvPr/>
        </p:nvSpPr>
        <p:spPr>
          <a:xfrm rot="19253135">
            <a:off x="-7052004" y="-2745535"/>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9F109B8-88A2-054B-818C-C5945B0CEB13}"/>
              </a:ext>
            </a:extLst>
          </p:cNvPr>
          <p:cNvSpPr/>
          <p:nvPr/>
        </p:nvSpPr>
        <p:spPr>
          <a:xfrm rot="18986377">
            <a:off x="-6945323" y="-3556936"/>
            <a:ext cx="11272484" cy="1737043"/>
          </a:xfrm>
          <a:prstGeom prst="rect">
            <a:avLst/>
          </a:prstGeom>
          <a:solidFill>
            <a:srgbClr val="14D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059C679-FC20-9F87-F50D-3374E48A0282}"/>
              </a:ext>
            </a:extLst>
          </p:cNvPr>
          <p:cNvSpPr/>
          <p:nvPr/>
        </p:nvSpPr>
        <p:spPr>
          <a:xfrm rot="18512580">
            <a:off x="-8777124" y="-3045647"/>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1061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422212" y="-390379"/>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pic>
        <p:nvPicPr>
          <p:cNvPr id="3" name="Picture 2">
            <a:extLst>
              <a:ext uri="{FF2B5EF4-FFF2-40B4-BE49-F238E27FC236}">
                <a16:creationId xmlns:a16="http://schemas.microsoft.com/office/drawing/2014/main" id="{C28EBAD8-E44F-F302-E6A3-DEB218DDD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flipH="1">
            <a:off x="9032170" y="2759763"/>
            <a:ext cx="3852849" cy="4482445"/>
          </a:xfrm>
          <a:prstGeom prst="rect">
            <a:avLst/>
          </a:prstGeom>
        </p:spPr>
      </p:pic>
      <p:cxnSp>
        <p:nvCxnSpPr>
          <p:cNvPr id="6" name="Straight Connector 5">
            <a:extLst>
              <a:ext uri="{FF2B5EF4-FFF2-40B4-BE49-F238E27FC236}">
                <a16:creationId xmlns:a16="http://schemas.microsoft.com/office/drawing/2014/main" id="{92830298-59A2-2A2E-8CBD-E6D9F09F6AAF}"/>
              </a:ext>
            </a:extLst>
          </p:cNvPr>
          <p:cNvCxnSpPr>
            <a:cxnSpLocks/>
          </p:cNvCxnSpPr>
          <p:nvPr/>
        </p:nvCxnSpPr>
        <p:spPr>
          <a:xfrm>
            <a:off x="8448258" y="1350817"/>
            <a:ext cx="0" cy="5088823"/>
          </a:xfrm>
          <a:prstGeom prst="line">
            <a:avLst/>
          </a:prstGeom>
          <a:ln>
            <a:solidFill>
              <a:srgbClr val="1CE6FD"/>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7FED3880-8BEC-E842-0D4E-0B0C0EA34632}"/>
              </a:ext>
            </a:extLst>
          </p:cNvPr>
          <p:cNvSpPr/>
          <p:nvPr/>
        </p:nvSpPr>
        <p:spPr>
          <a:xfrm>
            <a:off x="8255756" y="938268"/>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ication Sign 9">
            <a:extLst>
              <a:ext uri="{FF2B5EF4-FFF2-40B4-BE49-F238E27FC236}">
                <a16:creationId xmlns:a16="http://schemas.microsoft.com/office/drawing/2014/main" id="{54EE8BE5-B64D-5D33-6F09-BB8996B5AA3C}"/>
              </a:ext>
            </a:extLst>
          </p:cNvPr>
          <p:cNvSpPr/>
          <p:nvPr/>
        </p:nvSpPr>
        <p:spPr>
          <a:xfrm flipH="1">
            <a:off x="8255756" y="949764"/>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B3F1995D-2380-274D-D15E-F1699B7711BA}"/>
              </a:ext>
            </a:extLst>
          </p:cNvPr>
          <p:cNvSpPr/>
          <p:nvPr/>
        </p:nvSpPr>
        <p:spPr>
          <a:xfrm>
            <a:off x="8255756" y="6428144"/>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8255756" y="6439640"/>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8121046" y="8084900"/>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555468E-E9CE-16A0-73C9-17964F5A4A43}"/>
              </a:ext>
            </a:extLst>
          </p:cNvPr>
          <p:cNvSpPr txBox="1"/>
          <p:nvPr/>
        </p:nvSpPr>
        <p:spPr>
          <a:xfrm>
            <a:off x="-331286" y="418360"/>
            <a:ext cx="9363456" cy="830997"/>
          </a:xfrm>
          <a:prstGeom prst="rect">
            <a:avLst/>
          </a:prstGeom>
          <a:noFill/>
        </p:spPr>
        <p:txBody>
          <a:bodyPr wrap="square" rtlCol="0">
            <a:spAutoFit/>
          </a:bodyPr>
          <a:lstStyle/>
          <a:p>
            <a:r>
              <a:rPr lang="en-IN" sz="4800" b="1" i="0" u="none" strike="noStrike" dirty="0">
                <a:solidFill>
                  <a:schemeClr val="bg1"/>
                </a:solidFill>
                <a:effectLst>
                  <a:reflection stA="41000" endPos="42000" dist="50800" dir="5400000" sy="-100000" algn="bl" rotWithShape="0"/>
                </a:effectLst>
                <a:latin typeface="SDGlitchRobotDemo" pitchFamily="2" charset="0"/>
              </a:rPr>
              <a:t>Experimental Results</a:t>
            </a:r>
            <a:endParaRPr lang="en-IN" sz="4800" dirty="0">
              <a:solidFill>
                <a:schemeClr val="bg1"/>
              </a:solidFill>
              <a:effectLst>
                <a:reflection stA="41000" endPos="42000" dist="50800" dir="5400000" sy="-100000" algn="bl" rotWithShape="0"/>
              </a:effectLst>
              <a:latin typeface="SDGlitchRobotDemo" pitchFamily="2" charset="0"/>
            </a:endParaRPr>
          </a:p>
        </p:txBody>
      </p:sp>
      <p:sp>
        <p:nvSpPr>
          <p:cNvPr id="5" name="TextBox 4">
            <a:extLst>
              <a:ext uri="{FF2B5EF4-FFF2-40B4-BE49-F238E27FC236}">
                <a16:creationId xmlns:a16="http://schemas.microsoft.com/office/drawing/2014/main" id="{1B825179-BA01-E078-0618-45A5D17FBC20}"/>
              </a:ext>
            </a:extLst>
          </p:cNvPr>
          <p:cNvSpPr txBox="1"/>
          <p:nvPr/>
        </p:nvSpPr>
        <p:spPr>
          <a:xfrm>
            <a:off x="0" y="1712095"/>
            <a:ext cx="8392110" cy="4524315"/>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a:solidFill>
                  <a:srgbClr val="14DBFE"/>
                </a:solidFill>
                <a:effectLst/>
                <a:latin typeface="SDGlitchRobotDemo" pitchFamily="2" charset="0"/>
              </a:rPr>
              <a:t>Grid search CV is used to tune hyperparameters in machine learning</a:t>
            </a:r>
          </a:p>
          <a:p>
            <a:pPr marL="285750" indent="-285750">
              <a:buFont typeface="Arial" panose="020B0604020202020204" pitchFamily="34" charset="0"/>
              <a:buChar char="•"/>
            </a:pPr>
            <a:endParaRPr lang="en-US" sz="3200" dirty="0">
              <a:solidFill>
                <a:srgbClr val="14DBFE"/>
              </a:solidFill>
              <a:latin typeface="SDGlitchRobotDemo" pitchFamily="2" charset="0"/>
            </a:endParaRPr>
          </a:p>
          <a:p>
            <a:pPr marL="285750" indent="-285750">
              <a:buFont typeface="Arial" panose="020B0604020202020204" pitchFamily="34" charset="0"/>
              <a:buChar char="•"/>
            </a:pPr>
            <a:r>
              <a:rPr lang="en-US" sz="3200" b="0" i="0" dirty="0">
                <a:solidFill>
                  <a:srgbClr val="14DBFE"/>
                </a:solidFill>
                <a:effectLst/>
                <a:latin typeface="SDGlitchRobotDemo" pitchFamily="2" charset="0"/>
              </a:rPr>
              <a:t>Grid search cv reduces time for machine learning algorithms</a:t>
            </a:r>
          </a:p>
          <a:p>
            <a:pPr marL="285750" indent="-285750">
              <a:buFont typeface="Arial" panose="020B0604020202020204" pitchFamily="34" charset="0"/>
              <a:buChar char="•"/>
            </a:pPr>
            <a:endParaRPr lang="en-US" sz="3200" dirty="0">
              <a:solidFill>
                <a:srgbClr val="14DBFE"/>
              </a:solidFill>
              <a:latin typeface="SDGlitchRobotDemo" pitchFamily="2" charset="0"/>
            </a:endParaRPr>
          </a:p>
          <a:p>
            <a:pPr marL="285750" indent="-285750">
              <a:buFont typeface="Arial" panose="020B0604020202020204" pitchFamily="34" charset="0"/>
              <a:buChar char="•"/>
            </a:pPr>
            <a:r>
              <a:rPr lang="en-US" sz="3200" b="0" i="0" dirty="0">
                <a:solidFill>
                  <a:srgbClr val="14DBFE"/>
                </a:solidFill>
                <a:effectLst/>
                <a:latin typeface="SDGlitchRobotDemo" pitchFamily="2" charset="0"/>
              </a:rPr>
              <a:t>LSTM and </a:t>
            </a:r>
            <a:r>
              <a:rPr lang="en-US" sz="3200" b="0" i="0" dirty="0" err="1">
                <a:solidFill>
                  <a:srgbClr val="14DBFE"/>
                </a:solidFill>
                <a:effectLst/>
                <a:latin typeface="SDGlitchRobotDemo" pitchFamily="2" charset="0"/>
              </a:rPr>
              <a:t>XGBoost</a:t>
            </a:r>
            <a:r>
              <a:rPr lang="en-US" sz="3200" b="0" i="0" dirty="0">
                <a:solidFill>
                  <a:srgbClr val="14DBFE"/>
                </a:solidFill>
                <a:effectLst/>
                <a:latin typeface="SDGlitchRobotDemo" pitchFamily="2" charset="0"/>
              </a:rPr>
              <a:t> perform well in machine learning and deep learning algorithms respectively</a:t>
            </a:r>
            <a:endParaRPr lang="en-IN" sz="3200" dirty="0">
              <a:solidFill>
                <a:srgbClr val="14DBFE"/>
              </a:solidFill>
              <a:latin typeface="SDGlitchRobotDemo" pitchFamily="2" charset="0"/>
            </a:endParaRPr>
          </a:p>
        </p:txBody>
      </p:sp>
      <p:sp>
        <p:nvSpPr>
          <p:cNvPr id="7" name="Flowchart: Connector 6">
            <a:extLst>
              <a:ext uri="{FF2B5EF4-FFF2-40B4-BE49-F238E27FC236}">
                <a16:creationId xmlns:a16="http://schemas.microsoft.com/office/drawing/2014/main" id="{496F2277-27CA-97F6-C860-782595003AEC}"/>
              </a:ext>
            </a:extLst>
          </p:cNvPr>
          <p:cNvSpPr/>
          <p:nvPr/>
        </p:nvSpPr>
        <p:spPr>
          <a:xfrm>
            <a:off x="-3547338" y="2574085"/>
            <a:ext cx="1467225" cy="1486342"/>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Multiplication Sign 7">
            <a:extLst>
              <a:ext uri="{FF2B5EF4-FFF2-40B4-BE49-F238E27FC236}">
                <a16:creationId xmlns:a16="http://schemas.microsoft.com/office/drawing/2014/main" id="{6DB02493-09EA-48FB-BB32-D2E842538522}"/>
              </a:ext>
            </a:extLst>
          </p:cNvPr>
          <p:cNvSpPr/>
          <p:nvPr/>
        </p:nvSpPr>
        <p:spPr>
          <a:xfrm flipH="1">
            <a:off x="-3022147" y="2477979"/>
            <a:ext cx="1302600" cy="125005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338F645F-23B5-4E13-0FBE-38D910A5969B}"/>
              </a:ext>
            </a:extLst>
          </p:cNvPr>
          <p:cNvSpPr/>
          <p:nvPr/>
        </p:nvSpPr>
        <p:spPr>
          <a:xfrm rot="19253135">
            <a:off x="9697613" y="7606758"/>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19F3868F-6CE5-D9D5-BC8C-D4FAF28280A5}"/>
              </a:ext>
            </a:extLst>
          </p:cNvPr>
          <p:cNvSpPr/>
          <p:nvPr/>
        </p:nvSpPr>
        <p:spPr>
          <a:xfrm rot="18986377">
            <a:off x="9262410" y="7216378"/>
            <a:ext cx="11272484" cy="1737043"/>
          </a:xfrm>
          <a:prstGeom prst="rect">
            <a:avLst/>
          </a:prstGeom>
          <a:solidFill>
            <a:srgbClr val="14D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0C7B766-971D-DD4C-3521-390DBE06998E}"/>
              </a:ext>
            </a:extLst>
          </p:cNvPr>
          <p:cNvSpPr/>
          <p:nvPr/>
        </p:nvSpPr>
        <p:spPr>
          <a:xfrm rot="18512580">
            <a:off x="7972493" y="7306646"/>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052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58779" y="-493455"/>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pic>
        <p:nvPicPr>
          <p:cNvPr id="3" name="Picture 2">
            <a:extLst>
              <a:ext uri="{FF2B5EF4-FFF2-40B4-BE49-F238E27FC236}">
                <a16:creationId xmlns:a16="http://schemas.microsoft.com/office/drawing/2014/main" id="{C28EBAD8-E44F-F302-E6A3-DEB218DDD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flipH="1">
            <a:off x="13572242" y="4381698"/>
            <a:ext cx="3852849" cy="4482445"/>
          </a:xfrm>
          <a:prstGeom prst="rect">
            <a:avLst/>
          </a:prstGeom>
        </p:spPr>
      </p:pic>
      <p:cxnSp>
        <p:nvCxnSpPr>
          <p:cNvPr id="6" name="Straight Connector 5">
            <a:extLst>
              <a:ext uri="{FF2B5EF4-FFF2-40B4-BE49-F238E27FC236}">
                <a16:creationId xmlns:a16="http://schemas.microsoft.com/office/drawing/2014/main" id="{92830298-59A2-2A2E-8CBD-E6D9F09F6AAF}"/>
              </a:ext>
            </a:extLst>
          </p:cNvPr>
          <p:cNvCxnSpPr>
            <a:cxnSpLocks/>
          </p:cNvCxnSpPr>
          <p:nvPr/>
        </p:nvCxnSpPr>
        <p:spPr>
          <a:xfrm flipH="1">
            <a:off x="1498222" y="6416707"/>
            <a:ext cx="8328331" cy="0"/>
          </a:xfrm>
          <a:prstGeom prst="line">
            <a:avLst/>
          </a:prstGeom>
          <a:ln>
            <a:solidFill>
              <a:srgbClr val="1CE6FD"/>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7FED3880-8BEC-E842-0D4E-0B0C0EA34632}"/>
              </a:ext>
            </a:extLst>
          </p:cNvPr>
          <p:cNvSpPr/>
          <p:nvPr/>
        </p:nvSpPr>
        <p:spPr>
          <a:xfrm>
            <a:off x="1305720" y="6210433"/>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ication Sign 9">
            <a:extLst>
              <a:ext uri="{FF2B5EF4-FFF2-40B4-BE49-F238E27FC236}">
                <a16:creationId xmlns:a16="http://schemas.microsoft.com/office/drawing/2014/main" id="{54EE8BE5-B64D-5D33-6F09-BB8996B5AA3C}"/>
              </a:ext>
            </a:extLst>
          </p:cNvPr>
          <p:cNvSpPr/>
          <p:nvPr/>
        </p:nvSpPr>
        <p:spPr>
          <a:xfrm flipH="1">
            <a:off x="1305720" y="6221929"/>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B3F1995D-2380-274D-D15E-F1699B7711BA}"/>
              </a:ext>
            </a:extLst>
          </p:cNvPr>
          <p:cNvSpPr/>
          <p:nvPr/>
        </p:nvSpPr>
        <p:spPr>
          <a:xfrm>
            <a:off x="9800974" y="6221929"/>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9800974" y="6233425"/>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8121046" y="8084900"/>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555468E-E9CE-16A0-73C9-17964F5A4A43}"/>
              </a:ext>
            </a:extLst>
          </p:cNvPr>
          <p:cNvSpPr txBox="1"/>
          <p:nvPr/>
        </p:nvSpPr>
        <p:spPr>
          <a:xfrm>
            <a:off x="-8987586" y="706758"/>
            <a:ext cx="9363456" cy="830997"/>
          </a:xfrm>
          <a:prstGeom prst="rect">
            <a:avLst/>
          </a:prstGeom>
          <a:noFill/>
        </p:spPr>
        <p:txBody>
          <a:bodyPr wrap="square" rtlCol="0">
            <a:spAutoFit/>
          </a:bodyPr>
          <a:lstStyle/>
          <a:p>
            <a:r>
              <a:rPr lang="en-IN" sz="4800" b="1" i="0" u="none" strike="noStrike" dirty="0">
                <a:solidFill>
                  <a:schemeClr val="bg1"/>
                </a:solidFill>
                <a:effectLst>
                  <a:reflection stA="41000" endPos="42000" dist="50800" dir="5400000" sy="-100000" algn="bl" rotWithShape="0"/>
                </a:effectLst>
                <a:latin typeface="SDGlitchRobotDemo" pitchFamily="2" charset="0"/>
              </a:rPr>
              <a:t>Experimental Results</a:t>
            </a:r>
            <a:endParaRPr lang="en-IN" sz="4800" dirty="0">
              <a:solidFill>
                <a:schemeClr val="bg1"/>
              </a:solidFill>
              <a:effectLst>
                <a:reflection stA="41000" endPos="42000" dist="50800" dir="5400000" sy="-100000" algn="bl" rotWithShape="0"/>
              </a:effectLst>
              <a:latin typeface="SDGlitchRobotDemo" pitchFamily="2" charset="0"/>
            </a:endParaRPr>
          </a:p>
        </p:txBody>
      </p:sp>
      <p:sp>
        <p:nvSpPr>
          <p:cNvPr id="5" name="TextBox 4">
            <a:extLst>
              <a:ext uri="{FF2B5EF4-FFF2-40B4-BE49-F238E27FC236}">
                <a16:creationId xmlns:a16="http://schemas.microsoft.com/office/drawing/2014/main" id="{1B825179-BA01-E078-0618-45A5D17FBC20}"/>
              </a:ext>
            </a:extLst>
          </p:cNvPr>
          <p:cNvSpPr txBox="1"/>
          <p:nvPr/>
        </p:nvSpPr>
        <p:spPr>
          <a:xfrm>
            <a:off x="-10051860" y="1866323"/>
            <a:ext cx="8392110" cy="4031873"/>
          </a:xfrm>
          <a:prstGeom prst="rect">
            <a:avLst/>
          </a:prstGeom>
          <a:noFill/>
        </p:spPr>
        <p:txBody>
          <a:bodyPr wrap="square" rtlCol="0">
            <a:spAutoFit/>
          </a:bodyPr>
          <a:lstStyle/>
          <a:p>
            <a:pPr marL="285750" indent="-285750">
              <a:buFont typeface="Arial" panose="020B0604020202020204" pitchFamily="34" charset="0"/>
              <a:buChar char="•"/>
            </a:pPr>
            <a:r>
              <a:rPr lang="en-US" sz="3200" b="0" i="0" dirty="0">
                <a:solidFill>
                  <a:srgbClr val="14DBFE"/>
                </a:solidFill>
                <a:effectLst/>
                <a:latin typeface="SDGlitchRobotDemo" pitchFamily="2" charset="0"/>
              </a:rPr>
              <a:t>Grid search CV is used to tune hyperparameters in machine learning</a:t>
            </a:r>
          </a:p>
          <a:p>
            <a:pPr marL="285750" indent="-285750">
              <a:buFont typeface="Arial" panose="020B0604020202020204" pitchFamily="34" charset="0"/>
              <a:buChar char="•"/>
            </a:pPr>
            <a:endParaRPr lang="en-US" sz="3200" dirty="0">
              <a:solidFill>
                <a:srgbClr val="14DBFE"/>
              </a:solidFill>
              <a:latin typeface="SDGlitchRobotDemo" pitchFamily="2" charset="0"/>
            </a:endParaRPr>
          </a:p>
          <a:p>
            <a:pPr marL="285750" indent="-285750">
              <a:buFont typeface="Arial" panose="020B0604020202020204" pitchFamily="34" charset="0"/>
              <a:buChar char="•"/>
            </a:pPr>
            <a:r>
              <a:rPr lang="en-US" sz="3200" b="0" i="0" dirty="0">
                <a:solidFill>
                  <a:srgbClr val="14DBFE"/>
                </a:solidFill>
                <a:effectLst/>
                <a:latin typeface="SDGlitchRobotDemo" pitchFamily="2" charset="0"/>
              </a:rPr>
              <a:t>Grid search cv reduces time for machine learning algorithms</a:t>
            </a:r>
          </a:p>
          <a:p>
            <a:pPr marL="285750" indent="-285750">
              <a:buFont typeface="Arial" panose="020B0604020202020204" pitchFamily="34" charset="0"/>
              <a:buChar char="•"/>
            </a:pPr>
            <a:endParaRPr lang="en-US" sz="3200" dirty="0">
              <a:solidFill>
                <a:srgbClr val="14DBFE"/>
              </a:solidFill>
              <a:latin typeface="SDGlitchRobotDemo" pitchFamily="2" charset="0"/>
            </a:endParaRPr>
          </a:p>
          <a:p>
            <a:pPr marL="285750" indent="-285750">
              <a:buFont typeface="Arial" panose="020B0604020202020204" pitchFamily="34" charset="0"/>
              <a:buChar char="•"/>
            </a:pPr>
            <a:r>
              <a:rPr lang="en-US" sz="3200" b="0" i="0" dirty="0">
                <a:solidFill>
                  <a:srgbClr val="14DBFE"/>
                </a:solidFill>
                <a:effectLst/>
                <a:latin typeface="SDGlitchRobotDemo" pitchFamily="2" charset="0"/>
              </a:rPr>
              <a:t>LSTM and </a:t>
            </a:r>
            <a:r>
              <a:rPr lang="en-US" sz="3200" b="0" i="0" dirty="0" err="1">
                <a:solidFill>
                  <a:srgbClr val="14DBFE"/>
                </a:solidFill>
                <a:effectLst/>
                <a:latin typeface="SDGlitchRobotDemo" pitchFamily="2" charset="0"/>
              </a:rPr>
              <a:t>XGBoost</a:t>
            </a:r>
            <a:r>
              <a:rPr lang="en-US" sz="3200" b="0" i="0" dirty="0">
                <a:solidFill>
                  <a:srgbClr val="14DBFE"/>
                </a:solidFill>
                <a:effectLst/>
                <a:latin typeface="SDGlitchRobotDemo" pitchFamily="2" charset="0"/>
              </a:rPr>
              <a:t> perform well in machine learning algorithms</a:t>
            </a:r>
            <a:endParaRPr lang="en-IN" sz="3200" dirty="0">
              <a:solidFill>
                <a:srgbClr val="14DBFE"/>
              </a:solidFill>
              <a:latin typeface="SDGlitchRobotDemo" pitchFamily="2" charset="0"/>
            </a:endParaRPr>
          </a:p>
        </p:txBody>
      </p:sp>
      <p:sp>
        <p:nvSpPr>
          <p:cNvPr id="19" name="TextBox 18">
            <a:extLst>
              <a:ext uri="{FF2B5EF4-FFF2-40B4-BE49-F238E27FC236}">
                <a16:creationId xmlns:a16="http://schemas.microsoft.com/office/drawing/2014/main" id="{1FB9E428-6B38-187C-E8D2-7863EFF4AC62}"/>
              </a:ext>
            </a:extLst>
          </p:cNvPr>
          <p:cNvSpPr txBox="1"/>
          <p:nvPr/>
        </p:nvSpPr>
        <p:spPr>
          <a:xfrm>
            <a:off x="404705" y="828002"/>
            <a:ext cx="11728703" cy="2062103"/>
          </a:xfrm>
          <a:prstGeom prst="rect">
            <a:avLst/>
          </a:prstGeom>
          <a:noFill/>
        </p:spPr>
        <p:txBody>
          <a:bodyPr wrap="square" rtlCol="0">
            <a:spAutoFit/>
          </a:bodyPr>
          <a:lstStyle/>
          <a:p>
            <a:r>
              <a:rPr lang="en-US" sz="3200" b="0" i="0" u="none" strike="noStrike" dirty="0">
                <a:solidFill>
                  <a:srgbClr val="14DBFE"/>
                </a:solidFill>
                <a:effectLst/>
                <a:latin typeface="SDGlitchRobotDemo" pitchFamily="2" charset="0"/>
              </a:rPr>
              <a:t>From the research of analyzing the toxic comments classification and forecasting it was said that deep learning algorithms will perform better than the normal machine learning algorithms</a:t>
            </a:r>
            <a:endParaRPr lang="en-IN" sz="3200" dirty="0">
              <a:solidFill>
                <a:srgbClr val="14DBFE"/>
              </a:solidFill>
              <a:latin typeface="SDGlitchRobotDemo" pitchFamily="2" charset="0"/>
            </a:endParaRPr>
          </a:p>
        </p:txBody>
      </p:sp>
      <p:pic>
        <p:nvPicPr>
          <p:cNvPr id="23" name="Picture 22">
            <a:extLst>
              <a:ext uri="{FF2B5EF4-FFF2-40B4-BE49-F238E27FC236}">
                <a16:creationId xmlns:a16="http://schemas.microsoft.com/office/drawing/2014/main" id="{985DFD60-F371-085A-527C-5BA287CA3D8C}"/>
              </a:ext>
            </a:extLst>
          </p:cNvPr>
          <p:cNvPicPr>
            <a:picLocks noChangeAspect="1"/>
          </p:cNvPicPr>
          <p:nvPr/>
        </p:nvPicPr>
        <p:blipFill>
          <a:blip r:embed="rId6"/>
          <a:stretch>
            <a:fillRect/>
          </a:stretch>
        </p:blipFill>
        <p:spPr>
          <a:xfrm>
            <a:off x="1844325" y="3429000"/>
            <a:ext cx="7665384" cy="2062103"/>
          </a:xfrm>
          <a:prstGeom prst="rect">
            <a:avLst/>
          </a:prstGeom>
        </p:spPr>
      </p:pic>
      <p:sp>
        <p:nvSpPr>
          <p:cNvPr id="24" name="Flowchart: Connector 23">
            <a:extLst>
              <a:ext uri="{FF2B5EF4-FFF2-40B4-BE49-F238E27FC236}">
                <a16:creationId xmlns:a16="http://schemas.microsoft.com/office/drawing/2014/main" id="{FA4B040F-E99E-765C-60AD-35BDE199D12B}"/>
              </a:ext>
            </a:extLst>
          </p:cNvPr>
          <p:cNvSpPr/>
          <p:nvPr/>
        </p:nvSpPr>
        <p:spPr>
          <a:xfrm>
            <a:off x="0" y="87265"/>
            <a:ext cx="701719" cy="669073"/>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Multiplication Sign 24">
            <a:extLst>
              <a:ext uri="{FF2B5EF4-FFF2-40B4-BE49-F238E27FC236}">
                <a16:creationId xmlns:a16="http://schemas.microsoft.com/office/drawing/2014/main" id="{E6D5BE5F-FF3D-E30B-63EA-472F8BFA9F18}"/>
              </a:ext>
            </a:extLst>
          </p:cNvPr>
          <p:cNvSpPr/>
          <p:nvPr/>
        </p:nvSpPr>
        <p:spPr>
          <a:xfrm flipH="1">
            <a:off x="10648338" y="5835594"/>
            <a:ext cx="943175" cy="965462"/>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8127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58779" y="-493455"/>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cxnSp>
        <p:nvCxnSpPr>
          <p:cNvPr id="6" name="Straight Connector 5">
            <a:extLst>
              <a:ext uri="{FF2B5EF4-FFF2-40B4-BE49-F238E27FC236}">
                <a16:creationId xmlns:a16="http://schemas.microsoft.com/office/drawing/2014/main" id="{92830298-59A2-2A2E-8CBD-E6D9F09F6AAF}"/>
              </a:ext>
            </a:extLst>
          </p:cNvPr>
          <p:cNvCxnSpPr>
            <a:cxnSpLocks/>
          </p:cNvCxnSpPr>
          <p:nvPr/>
        </p:nvCxnSpPr>
        <p:spPr>
          <a:xfrm>
            <a:off x="393950" y="1089560"/>
            <a:ext cx="0" cy="5088823"/>
          </a:xfrm>
          <a:prstGeom prst="line">
            <a:avLst/>
          </a:prstGeom>
          <a:ln>
            <a:solidFill>
              <a:srgbClr val="1CE6FD"/>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7FED3880-8BEC-E842-0D4E-0B0C0EA34632}"/>
              </a:ext>
            </a:extLst>
          </p:cNvPr>
          <p:cNvSpPr/>
          <p:nvPr/>
        </p:nvSpPr>
        <p:spPr>
          <a:xfrm>
            <a:off x="201448" y="677011"/>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ication Sign 9">
            <a:extLst>
              <a:ext uri="{FF2B5EF4-FFF2-40B4-BE49-F238E27FC236}">
                <a16:creationId xmlns:a16="http://schemas.microsoft.com/office/drawing/2014/main" id="{54EE8BE5-B64D-5D33-6F09-BB8996B5AA3C}"/>
              </a:ext>
            </a:extLst>
          </p:cNvPr>
          <p:cNvSpPr/>
          <p:nvPr/>
        </p:nvSpPr>
        <p:spPr>
          <a:xfrm flipH="1">
            <a:off x="201448" y="688507"/>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B3F1995D-2380-274D-D15E-F1699B7711BA}"/>
              </a:ext>
            </a:extLst>
          </p:cNvPr>
          <p:cNvSpPr/>
          <p:nvPr/>
        </p:nvSpPr>
        <p:spPr>
          <a:xfrm>
            <a:off x="201448" y="6166887"/>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201448" y="6178383"/>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8121046" y="8084900"/>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266691A-D6FF-0047-E722-C5691D705FCF}"/>
              </a:ext>
            </a:extLst>
          </p:cNvPr>
          <p:cNvSpPr txBox="1"/>
          <p:nvPr/>
        </p:nvSpPr>
        <p:spPr>
          <a:xfrm>
            <a:off x="778954" y="240846"/>
            <a:ext cx="12772722" cy="1261884"/>
          </a:xfrm>
          <a:prstGeom prst="rect">
            <a:avLst/>
          </a:prstGeom>
          <a:noFill/>
        </p:spPr>
        <p:txBody>
          <a:bodyPr wrap="square" rtlCol="0">
            <a:spAutoFit/>
          </a:bodyPr>
          <a:lstStyle/>
          <a:p>
            <a:r>
              <a:rPr lang="en-US" sz="3800" b="1" i="0" u="none" strike="noStrike" dirty="0">
                <a:solidFill>
                  <a:schemeClr val="bg1"/>
                </a:solidFill>
                <a:effectLst>
                  <a:reflection stA="72000" endPos="44000" dist="50800" dir="5400000" sy="-100000" algn="bl" rotWithShape="0"/>
                </a:effectLst>
                <a:latin typeface="SDGlitchRobotDemo" pitchFamily="2" charset="0"/>
              </a:rPr>
              <a:t>Accuracy Scores</a:t>
            </a:r>
            <a:r>
              <a:rPr lang="en-US" sz="3800" dirty="0">
                <a:solidFill>
                  <a:schemeClr val="bg1"/>
                </a:solidFill>
                <a:effectLst>
                  <a:reflection stA="72000" endPos="44000" dist="50800" dir="5400000" sy="-100000" algn="bl" rotWithShape="0"/>
                </a:effectLst>
                <a:latin typeface="SDGlitchRobotDemo" pitchFamily="2" charset="0"/>
              </a:rPr>
              <a:t> </a:t>
            </a:r>
            <a:r>
              <a:rPr lang="en-US" sz="3800" b="1" i="0" u="none" strike="noStrike" dirty="0">
                <a:solidFill>
                  <a:schemeClr val="bg1"/>
                </a:solidFill>
                <a:effectLst>
                  <a:reflection stA="72000" endPos="44000" dist="50800" dir="5400000" sy="-100000" algn="bl" rotWithShape="0"/>
                </a:effectLst>
                <a:latin typeface="SDGlitchRobotDemo" pitchFamily="2" charset="0"/>
              </a:rPr>
              <a:t>for different algorithms</a:t>
            </a:r>
            <a:endParaRPr lang="en-US" sz="3800" dirty="0">
              <a:solidFill>
                <a:schemeClr val="bg1"/>
              </a:solidFill>
              <a:effectLst>
                <a:reflection stA="72000" endPos="44000" dist="50800" dir="5400000" sy="-100000" algn="bl" rotWithShape="0"/>
              </a:effectLst>
              <a:latin typeface="SDGlitchRobotDemo" pitchFamily="2" charset="0"/>
            </a:endParaRPr>
          </a:p>
          <a:p>
            <a:endParaRPr lang="en-IN" sz="3800" dirty="0">
              <a:solidFill>
                <a:schemeClr val="bg1"/>
              </a:solidFill>
              <a:effectLst>
                <a:reflection stA="72000" endPos="44000" dist="50800" dir="5400000" sy="-100000" algn="bl" rotWithShape="0"/>
              </a:effectLst>
              <a:latin typeface="SDGlitchRobotDemo" pitchFamily="2" charset="0"/>
            </a:endParaRPr>
          </a:p>
        </p:txBody>
      </p:sp>
      <p:pic>
        <p:nvPicPr>
          <p:cNvPr id="15" name="Picture 14">
            <a:extLst>
              <a:ext uri="{FF2B5EF4-FFF2-40B4-BE49-F238E27FC236}">
                <a16:creationId xmlns:a16="http://schemas.microsoft.com/office/drawing/2014/main" id="{A5F3D36D-B87A-0061-E726-094297E64454}"/>
              </a:ext>
            </a:extLst>
          </p:cNvPr>
          <p:cNvPicPr>
            <a:picLocks noChangeAspect="1"/>
          </p:cNvPicPr>
          <p:nvPr/>
        </p:nvPicPr>
        <p:blipFill>
          <a:blip r:embed="rId4"/>
          <a:stretch>
            <a:fillRect/>
          </a:stretch>
        </p:blipFill>
        <p:spPr>
          <a:xfrm>
            <a:off x="1544555" y="1306084"/>
            <a:ext cx="9245365" cy="5250359"/>
          </a:xfrm>
          <a:prstGeom prst="rect">
            <a:avLst/>
          </a:prstGeom>
        </p:spPr>
      </p:pic>
    </p:spTree>
    <p:extLst>
      <p:ext uri="{BB962C8B-B14F-4D97-AF65-F5344CB8AC3E}">
        <p14:creationId xmlns:p14="http://schemas.microsoft.com/office/powerpoint/2010/main" val="153552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67947" y="-375890"/>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cxnSp>
        <p:nvCxnSpPr>
          <p:cNvPr id="6" name="Straight Connector 5">
            <a:extLst>
              <a:ext uri="{FF2B5EF4-FFF2-40B4-BE49-F238E27FC236}">
                <a16:creationId xmlns:a16="http://schemas.microsoft.com/office/drawing/2014/main" id="{92830298-59A2-2A2E-8CBD-E6D9F09F6AAF}"/>
              </a:ext>
            </a:extLst>
          </p:cNvPr>
          <p:cNvCxnSpPr>
            <a:cxnSpLocks/>
          </p:cNvCxnSpPr>
          <p:nvPr/>
        </p:nvCxnSpPr>
        <p:spPr>
          <a:xfrm>
            <a:off x="847768" y="584352"/>
            <a:ext cx="10000075" cy="0"/>
          </a:xfrm>
          <a:prstGeom prst="line">
            <a:avLst/>
          </a:prstGeom>
          <a:ln w="38100">
            <a:solidFill>
              <a:srgbClr val="1CE6FD"/>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B3F1995D-2380-274D-D15E-F1699B7711BA}"/>
              </a:ext>
            </a:extLst>
          </p:cNvPr>
          <p:cNvSpPr/>
          <p:nvPr/>
        </p:nvSpPr>
        <p:spPr>
          <a:xfrm>
            <a:off x="762235" y="389574"/>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762235" y="401070"/>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8121046" y="8084900"/>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lowchart: Connector 7">
            <a:extLst>
              <a:ext uri="{FF2B5EF4-FFF2-40B4-BE49-F238E27FC236}">
                <a16:creationId xmlns:a16="http://schemas.microsoft.com/office/drawing/2014/main" id="{2FDB87D7-E011-5BC1-B26F-88B9F2C1BF02}"/>
              </a:ext>
            </a:extLst>
          </p:cNvPr>
          <p:cNvSpPr/>
          <p:nvPr/>
        </p:nvSpPr>
        <p:spPr>
          <a:xfrm>
            <a:off x="10852259" y="389574"/>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Multiplication Sign 15">
            <a:extLst>
              <a:ext uri="{FF2B5EF4-FFF2-40B4-BE49-F238E27FC236}">
                <a16:creationId xmlns:a16="http://schemas.microsoft.com/office/drawing/2014/main" id="{26511577-9F35-C98C-CA34-00FDC6E66872}"/>
              </a:ext>
            </a:extLst>
          </p:cNvPr>
          <p:cNvSpPr/>
          <p:nvPr/>
        </p:nvSpPr>
        <p:spPr>
          <a:xfrm flipH="1">
            <a:off x="10852259" y="401070"/>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3924C4A2-85E2-D730-B63E-AB61096BC848}"/>
              </a:ext>
            </a:extLst>
          </p:cNvPr>
          <p:cNvSpPr txBox="1"/>
          <p:nvPr/>
        </p:nvSpPr>
        <p:spPr>
          <a:xfrm>
            <a:off x="954737" y="723709"/>
            <a:ext cx="8634548" cy="1015663"/>
          </a:xfrm>
          <a:prstGeom prst="rect">
            <a:avLst/>
          </a:prstGeom>
          <a:noFill/>
        </p:spPr>
        <p:txBody>
          <a:bodyPr wrap="square" rtlCol="0">
            <a:spAutoFit/>
          </a:bodyPr>
          <a:lstStyle/>
          <a:p>
            <a:r>
              <a:rPr lang="en-IN" sz="6000" b="1" i="0" u="none" strike="noStrike" dirty="0">
                <a:solidFill>
                  <a:schemeClr val="bg1"/>
                </a:solidFill>
                <a:effectLst>
                  <a:reflection stA="38000" endPos="65000" dist="50800" dir="5400000" sy="-100000" algn="bl" rotWithShape="0"/>
                </a:effectLst>
                <a:latin typeface="SDGlitchRobotDemo" pitchFamily="2" charset="0"/>
              </a:rPr>
              <a:t>Test and Analysis</a:t>
            </a:r>
            <a:endParaRPr lang="en-IN" sz="6000" dirty="0">
              <a:solidFill>
                <a:schemeClr val="bg1"/>
              </a:solidFill>
              <a:effectLst>
                <a:reflection stA="38000" endPos="65000" dist="50800" dir="5400000" sy="-100000" algn="bl" rotWithShape="0"/>
              </a:effectLst>
              <a:latin typeface="SDGlitchRobotDemo" pitchFamily="2" charset="0"/>
            </a:endParaRPr>
          </a:p>
        </p:txBody>
      </p:sp>
      <p:pic>
        <p:nvPicPr>
          <p:cNvPr id="20" name="Picture 19">
            <a:extLst>
              <a:ext uri="{FF2B5EF4-FFF2-40B4-BE49-F238E27FC236}">
                <a16:creationId xmlns:a16="http://schemas.microsoft.com/office/drawing/2014/main" id="{95A85599-C985-E104-A8AC-ABFDAA2BBBF3}"/>
              </a:ext>
            </a:extLst>
          </p:cNvPr>
          <p:cNvPicPr>
            <a:picLocks noChangeAspect="1"/>
          </p:cNvPicPr>
          <p:nvPr/>
        </p:nvPicPr>
        <p:blipFill>
          <a:blip r:embed="rId4"/>
          <a:stretch>
            <a:fillRect/>
          </a:stretch>
        </p:blipFill>
        <p:spPr>
          <a:xfrm>
            <a:off x="1147239" y="2378828"/>
            <a:ext cx="9206310" cy="3159823"/>
          </a:xfrm>
          <a:prstGeom prst="rect">
            <a:avLst/>
          </a:prstGeom>
        </p:spPr>
      </p:pic>
      <p:sp>
        <p:nvSpPr>
          <p:cNvPr id="21" name="TextBox 20">
            <a:extLst>
              <a:ext uri="{FF2B5EF4-FFF2-40B4-BE49-F238E27FC236}">
                <a16:creationId xmlns:a16="http://schemas.microsoft.com/office/drawing/2014/main" id="{E517F238-9507-9037-4B3B-DB30507A3266}"/>
              </a:ext>
            </a:extLst>
          </p:cNvPr>
          <p:cNvSpPr txBox="1"/>
          <p:nvPr/>
        </p:nvSpPr>
        <p:spPr>
          <a:xfrm>
            <a:off x="391886" y="5757269"/>
            <a:ext cx="11656422" cy="646331"/>
          </a:xfrm>
          <a:prstGeom prst="rect">
            <a:avLst/>
          </a:prstGeom>
          <a:noFill/>
        </p:spPr>
        <p:txBody>
          <a:bodyPr wrap="square" rtlCol="0">
            <a:spAutoFit/>
          </a:bodyPr>
          <a:lstStyle/>
          <a:p>
            <a:r>
              <a:rPr lang="en-US" sz="3600" b="0" i="0" u="none" strike="noStrike" dirty="0">
                <a:solidFill>
                  <a:srgbClr val="14DBFE"/>
                </a:solidFill>
                <a:effectLst/>
                <a:latin typeface="SDGlitchRobotDemo" pitchFamily="2" charset="0"/>
              </a:rPr>
              <a:t>Performance analysis using Accuracy Score</a:t>
            </a:r>
            <a:endParaRPr lang="en-IN" sz="3600" dirty="0">
              <a:solidFill>
                <a:srgbClr val="14DBFE"/>
              </a:solidFill>
              <a:latin typeface="SDGlitchRobotDemo" pitchFamily="2" charset="0"/>
            </a:endParaRPr>
          </a:p>
        </p:txBody>
      </p:sp>
      <p:sp>
        <p:nvSpPr>
          <p:cNvPr id="22" name="Flowchart: Connector 21">
            <a:extLst>
              <a:ext uri="{FF2B5EF4-FFF2-40B4-BE49-F238E27FC236}">
                <a16:creationId xmlns:a16="http://schemas.microsoft.com/office/drawing/2014/main" id="{7DE6FC92-884A-1682-202F-AB3D9DB9F324}"/>
              </a:ext>
            </a:extLst>
          </p:cNvPr>
          <p:cNvSpPr/>
          <p:nvPr/>
        </p:nvSpPr>
        <p:spPr>
          <a:xfrm>
            <a:off x="181478" y="4475290"/>
            <a:ext cx="773259" cy="743171"/>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DF8BB652-5803-12AA-272D-F0DF3CDB2A64}"/>
              </a:ext>
            </a:extLst>
          </p:cNvPr>
          <p:cNvSpPr/>
          <p:nvPr/>
        </p:nvSpPr>
        <p:spPr>
          <a:xfrm flipH="1">
            <a:off x="10714750" y="2242709"/>
            <a:ext cx="843802" cy="89596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42993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6000" y="-914822"/>
            <a:ext cx="13914404" cy="854891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b="1" dirty="0">
              <a:solidFill>
                <a:schemeClr val="bg1"/>
              </a:solidFill>
              <a:latin typeface="SDGlitchRobotDemo" pitchFamily="2" charset="0"/>
              <a:cs typeface="Aldhabi" panose="01000000000000000000" pitchFamily="2" charset="-78"/>
            </a:endParaRPr>
          </a:p>
        </p:txBody>
      </p:sp>
      <p:sp>
        <p:nvSpPr>
          <p:cNvPr id="14" name="Rectangle 13">
            <a:extLst>
              <a:ext uri="{FF2B5EF4-FFF2-40B4-BE49-F238E27FC236}">
                <a16:creationId xmlns:a16="http://schemas.microsoft.com/office/drawing/2014/main" id="{8F32B3DB-F60F-FCE3-6CD0-CF5B020B39C9}"/>
              </a:ext>
            </a:extLst>
          </p:cNvPr>
          <p:cNvSpPr/>
          <p:nvPr/>
        </p:nvSpPr>
        <p:spPr>
          <a:xfrm rot="18496583">
            <a:off x="3652567" y="2821170"/>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BCFA8CD-ED66-6EFD-F79A-9C3E606D9329}"/>
              </a:ext>
            </a:extLst>
          </p:cNvPr>
          <p:cNvSpPr/>
          <p:nvPr/>
        </p:nvSpPr>
        <p:spPr>
          <a:xfrm rot="18764092">
            <a:off x="4579304" y="3105021"/>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719C7A2-A7E6-C9CE-E4BB-FE9361F07173}"/>
              </a:ext>
            </a:extLst>
          </p:cNvPr>
          <p:cNvSpPr/>
          <p:nvPr/>
        </p:nvSpPr>
        <p:spPr>
          <a:xfrm rot="19147414">
            <a:off x="6056797" y="3566066"/>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56C36E8-EFB0-A3C9-4853-AD4B4F9D4F3A}"/>
              </a:ext>
            </a:extLst>
          </p:cNvPr>
          <p:cNvSpPr txBox="1"/>
          <p:nvPr/>
        </p:nvSpPr>
        <p:spPr>
          <a:xfrm>
            <a:off x="11590925" y="7533612"/>
            <a:ext cx="4835236" cy="923330"/>
          </a:xfrm>
          <a:prstGeom prst="rect">
            <a:avLst/>
          </a:prstGeom>
          <a:noFill/>
        </p:spPr>
        <p:txBody>
          <a:bodyPr wrap="square" rtlCol="0">
            <a:spAutoFit/>
          </a:bodyPr>
          <a:lstStyle/>
          <a:p>
            <a:r>
              <a:rPr lang="en-US" sz="1800" b="1" dirty="0">
                <a:solidFill>
                  <a:schemeClr val="bg1"/>
                </a:solidFill>
                <a:latin typeface="SDGlitchRobotDemo" pitchFamily="2" charset="0"/>
              </a:rPr>
              <a:t>Social Media</a:t>
            </a:r>
          </a:p>
          <a:p>
            <a:r>
              <a:rPr lang="en-US" sz="1800" b="1" dirty="0">
                <a:solidFill>
                  <a:schemeClr val="bg1"/>
                </a:solidFill>
                <a:latin typeface="SDGlitchRobotDemo" pitchFamily="2" charset="0"/>
              </a:rPr>
              <a:t>comment classification</a:t>
            </a:r>
            <a:endParaRPr lang="en-IN" sz="1800" b="1" dirty="0">
              <a:solidFill>
                <a:schemeClr val="bg1"/>
              </a:solidFill>
              <a:latin typeface="SDGlitchRobotDemo" pitchFamily="2" charset="0"/>
              <a:cs typeface="Aldhabi" panose="01000000000000000000" pitchFamily="2" charset="-78"/>
            </a:endParaRPr>
          </a:p>
          <a:p>
            <a:endParaRPr lang="en-IN" dirty="0"/>
          </a:p>
        </p:txBody>
      </p:sp>
      <p:sp>
        <p:nvSpPr>
          <p:cNvPr id="11" name="TextBox 10">
            <a:extLst>
              <a:ext uri="{FF2B5EF4-FFF2-40B4-BE49-F238E27FC236}">
                <a16:creationId xmlns:a16="http://schemas.microsoft.com/office/drawing/2014/main" id="{3B0E433C-7363-95BF-9BF7-656FBA84567C}"/>
              </a:ext>
            </a:extLst>
          </p:cNvPr>
          <p:cNvSpPr txBox="1"/>
          <p:nvPr/>
        </p:nvSpPr>
        <p:spPr>
          <a:xfrm>
            <a:off x="12898404" y="7695052"/>
            <a:ext cx="2435281" cy="923330"/>
          </a:xfrm>
          <a:prstGeom prst="rect">
            <a:avLst/>
          </a:prstGeom>
          <a:noFill/>
        </p:spPr>
        <p:txBody>
          <a:bodyPr wrap="square" rtlCol="0">
            <a:spAutoFit/>
          </a:bodyPr>
          <a:lstStyle/>
          <a:p>
            <a:r>
              <a:rPr lang="en-US" sz="1800" b="1" dirty="0">
                <a:solidFill>
                  <a:srgbClr val="38CF0F"/>
                </a:solidFill>
                <a:latin typeface="Arial Black" panose="020B0A04020102020204" pitchFamily="34" charset="0"/>
              </a:rPr>
              <a:t>Crime Forecasting</a:t>
            </a:r>
            <a:endParaRPr lang="en-IN" sz="1800" b="1" dirty="0">
              <a:solidFill>
                <a:srgbClr val="38CF0F"/>
              </a:solidFill>
              <a:latin typeface="Arial Black" panose="020B0A04020102020204" pitchFamily="34" charset="0"/>
            </a:endParaRPr>
          </a:p>
          <a:p>
            <a:endParaRPr lang="en-IN" dirty="0"/>
          </a:p>
        </p:txBody>
      </p:sp>
      <p:sp>
        <p:nvSpPr>
          <p:cNvPr id="12" name="TextBox 11">
            <a:extLst>
              <a:ext uri="{FF2B5EF4-FFF2-40B4-BE49-F238E27FC236}">
                <a16:creationId xmlns:a16="http://schemas.microsoft.com/office/drawing/2014/main" id="{1F6281BD-3AE3-A257-9712-432DD1ACCF5A}"/>
              </a:ext>
            </a:extLst>
          </p:cNvPr>
          <p:cNvSpPr txBox="1"/>
          <p:nvPr/>
        </p:nvSpPr>
        <p:spPr>
          <a:xfrm>
            <a:off x="-1" y="-192938"/>
            <a:ext cx="9749481" cy="1015663"/>
          </a:xfrm>
          <a:prstGeom prst="rect">
            <a:avLst/>
          </a:prstGeom>
          <a:noFill/>
        </p:spPr>
        <p:txBody>
          <a:bodyPr wrap="square" rtlCol="0">
            <a:spAutoFit/>
          </a:bodyPr>
          <a:lstStyle/>
          <a:p>
            <a:r>
              <a:rPr lang="en-IN" sz="6000" b="1" i="0" u="none" strike="noStrike" dirty="0">
                <a:solidFill>
                  <a:schemeClr val="bg1"/>
                </a:solidFill>
                <a:effectLst/>
                <a:latin typeface="SDGlitchRobotDemo" pitchFamily="2" charset="0"/>
              </a:rPr>
              <a:t>Mini Project Summary</a:t>
            </a:r>
            <a:endParaRPr lang="en-IN" sz="6000" b="1" dirty="0">
              <a:solidFill>
                <a:schemeClr val="bg1"/>
              </a:solidFill>
              <a:latin typeface="SDGlitchRobotDemo" pitchFamily="2" charset="0"/>
            </a:endParaRPr>
          </a:p>
        </p:txBody>
      </p:sp>
      <p:sp>
        <p:nvSpPr>
          <p:cNvPr id="17" name="TextBox 16">
            <a:extLst>
              <a:ext uri="{FF2B5EF4-FFF2-40B4-BE49-F238E27FC236}">
                <a16:creationId xmlns:a16="http://schemas.microsoft.com/office/drawing/2014/main" id="{D7133A71-F76B-0CFC-9C8F-283360A1BD6E}"/>
              </a:ext>
            </a:extLst>
          </p:cNvPr>
          <p:cNvSpPr txBox="1"/>
          <p:nvPr/>
        </p:nvSpPr>
        <p:spPr>
          <a:xfrm>
            <a:off x="-96509" y="1073155"/>
            <a:ext cx="7881963" cy="3970318"/>
          </a:xfrm>
          <a:prstGeom prst="rect">
            <a:avLst/>
          </a:prstGeom>
          <a:noFill/>
        </p:spPr>
        <p:txBody>
          <a:bodyPr wrap="square" rtlCol="0">
            <a:spAutoFit/>
          </a:bodyPr>
          <a:lstStyle/>
          <a:p>
            <a:r>
              <a:rPr lang="en-US" sz="3600" i="0" dirty="0">
                <a:solidFill>
                  <a:srgbClr val="09E151"/>
                </a:solidFill>
                <a:effectLst/>
                <a:latin typeface="SDGlitchRobotDemo" pitchFamily="2" charset="0"/>
              </a:rPr>
              <a:t>Carpooling is a form of transportation in which multiple people share a single vehicle to travel together reducing the number of cars on the road traffic congestion and air pollution</a:t>
            </a:r>
            <a:endParaRPr lang="en-IN" sz="3600" dirty="0">
              <a:solidFill>
                <a:srgbClr val="09E151"/>
              </a:solidFill>
              <a:latin typeface="SDGlitchRobotDemo" pitchFamily="2" charset="0"/>
            </a:endParaRPr>
          </a:p>
        </p:txBody>
      </p:sp>
      <p:pic>
        <p:nvPicPr>
          <p:cNvPr id="19" name="Picture 18">
            <a:extLst>
              <a:ext uri="{FF2B5EF4-FFF2-40B4-BE49-F238E27FC236}">
                <a16:creationId xmlns:a16="http://schemas.microsoft.com/office/drawing/2014/main" id="{DA79347D-12C4-EB38-E0AE-05DC3174F8D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88" b="89882" l="2688" r="97688">
                        <a14:foregroundMark x1="8438" y1="47901" x2="8438" y2="47901"/>
                        <a14:foregroundMark x1="5313" y1="38967" x2="5313" y2="38967"/>
                        <a14:foregroundMark x1="5063" y1="51346" x2="5063" y2="51346"/>
                        <a14:foregroundMark x1="4563" y1="45533" x2="4563" y2="45533"/>
                        <a14:foregroundMark x1="4563" y1="38967" x2="4563" y2="38967"/>
                        <a14:foregroundMark x1="5375" y1="54790" x2="5375" y2="54790"/>
                        <a14:foregroundMark x1="5375" y1="54790" x2="5375" y2="54790"/>
                        <a14:foregroundMark x1="7375" y1="52960" x2="5688" y2="55544"/>
                        <a14:foregroundMark x1="5688" y1="55544" x2="7438" y2="61895"/>
                        <a14:foregroundMark x1="7438" y1="61895" x2="9563" y2="62863"/>
                        <a14:foregroundMark x1="9563" y1="62863" x2="9563" y2="62863"/>
                        <a14:foregroundMark x1="3313" y1="59419" x2="2688" y2="56189"/>
                        <a14:foregroundMark x1="15250" y1="60710" x2="36563" y2="73197"/>
                        <a14:foregroundMark x1="36563" y1="73197" x2="44688" y2="71475"/>
                        <a14:foregroundMark x1="44688" y1="71475" x2="48500" y2="61033"/>
                        <a14:foregroundMark x1="48500" y1="61033" x2="48063" y2="58881"/>
                        <a14:foregroundMark x1="6000" y1="69214" x2="18500" y2="74489"/>
                        <a14:foregroundMark x1="18500" y1="74489" x2="24625" y2="74273"/>
                        <a14:foregroundMark x1="24625" y1="74273" x2="26125" y2="74381"/>
                        <a14:foregroundMark x1="26188" y1="78364" x2="51313" y2="82024"/>
                        <a14:foregroundMark x1="51313" y1="82024" x2="56625" y2="81593"/>
                        <a14:foregroundMark x1="56625" y1="81593" x2="61375" y2="78687"/>
                        <a14:foregroundMark x1="61375" y1="78687" x2="82188" y2="55113"/>
                        <a14:foregroundMark x1="29438" y1="80732" x2="61500" y2="84499"/>
                        <a14:foregroundMark x1="61500" y1="84499" x2="66625" y2="89236"/>
                        <a14:foregroundMark x1="66625" y1="89236" x2="66625" y2="89236"/>
                        <a14:foregroundMark x1="67625" y1="87621" x2="68813" y2="76211"/>
                        <a14:foregroundMark x1="68813" y1="76211" x2="69188" y2="75673"/>
                        <a14:foregroundMark x1="68500" y1="86114" x2="69313" y2="83746"/>
                        <a14:foregroundMark x1="69000" y1="86329" x2="67875" y2="88159"/>
                        <a14:foregroundMark x1="25563" y1="38428" x2="68250" y2="19053"/>
                        <a14:foregroundMark x1="68250" y1="19053" x2="71125" y2="20344"/>
                        <a14:foregroundMark x1="61500" y1="43595" x2="66500" y2="46717"/>
                        <a14:foregroundMark x1="91813" y1="32078" x2="95313" y2="47793"/>
                        <a14:foregroundMark x1="95313" y1="47793" x2="93875" y2="52422"/>
                        <a14:foregroundMark x1="83313" y1="55544" x2="91625" y2="54575"/>
                        <a14:foregroundMark x1="92563" y1="57804" x2="95375" y2="52207"/>
                        <a14:foregroundMark x1="95375" y1="52207" x2="95375" y2="52207"/>
                        <a14:foregroundMark x1="93688" y1="59311" x2="94438" y2="56943"/>
                        <a14:foregroundMark x1="93063" y1="58881" x2="92875" y2="59957"/>
                        <a14:foregroundMark x1="88063" y1="56943" x2="88250" y2="57266"/>
                        <a14:foregroundMark x1="95500" y1="41119" x2="97688" y2="44133"/>
                        <a14:foregroundMark x1="37438" y1="56943" x2="41938" y2="54252"/>
                        <a14:foregroundMark x1="41938" y1="54252" x2="42750" y2="51668"/>
                        <a14:foregroundMark x1="34250" y1="57158" x2="40688" y2="54360"/>
                        <a14:foregroundMark x1="40688" y1="54360" x2="42875" y2="51668"/>
                        <a14:foregroundMark x1="71500" y1="77072" x2="72688" y2="74812"/>
                        <a14:backgroundMark x1="3813" y1="76426" x2="1000" y2="59311"/>
                      </a14:backgroundRemoval>
                    </a14:imgEffect>
                  </a14:imgLayer>
                </a14:imgProps>
              </a:ext>
              <a:ext uri="{28A0092B-C50C-407E-A947-70E740481C1C}">
                <a14:useLocalDpi xmlns:a14="http://schemas.microsoft.com/office/drawing/2010/main" val="0"/>
              </a:ext>
            </a:extLst>
          </a:blip>
          <a:stretch>
            <a:fillRect/>
          </a:stretch>
        </p:blipFill>
        <p:spPr>
          <a:xfrm>
            <a:off x="6402268" y="3509015"/>
            <a:ext cx="5922748" cy="3325544"/>
          </a:xfrm>
          <a:prstGeom prst="rect">
            <a:avLst/>
          </a:prstGeom>
        </p:spPr>
      </p:pic>
    </p:spTree>
    <p:extLst>
      <p:ext uri="{BB962C8B-B14F-4D97-AF65-F5344CB8AC3E}">
        <p14:creationId xmlns:p14="http://schemas.microsoft.com/office/powerpoint/2010/main" val="418730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67947" y="-386281"/>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cxnSp>
        <p:nvCxnSpPr>
          <p:cNvPr id="6" name="Straight Connector 5">
            <a:extLst>
              <a:ext uri="{FF2B5EF4-FFF2-40B4-BE49-F238E27FC236}">
                <a16:creationId xmlns:a16="http://schemas.microsoft.com/office/drawing/2014/main" id="{92830298-59A2-2A2E-8CBD-E6D9F09F6AAF}"/>
              </a:ext>
            </a:extLst>
          </p:cNvPr>
          <p:cNvCxnSpPr>
            <a:cxnSpLocks/>
          </p:cNvCxnSpPr>
          <p:nvPr/>
        </p:nvCxnSpPr>
        <p:spPr>
          <a:xfrm>
            <a:off x="847768" y="584352"/>
            <a:ext cx="10000075" cy="0"/>
          </a:xfrm>
          <a:prstGeom prst="line">
            <a:avLst/>
          </a:prstGeom>
          <a:ln w="38100">
            <a:solidFill>
              <a:srgbClr val="1CE6FD"/>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B3F1995D-2380-274D-D15E-F1699B7711BA}"/>
              </a:ext>
            </a:extLst>
          </p:cNvPr>
          <p:cNvSpPr/>
          <p:nvPr/>
        </p:nvSpPr>
        <p:spPr>
          <a:xfrm>
            <a:off x="762235" y="389574"/>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762235" y="401070"/>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8121046" y="8084900"/>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lowchart: Connector 7">
            <a:extLst>
              <a:ext uri="{FF2B5EF4-FFF2-40B4-BE49-F238E27FC236}">
                <a16:creationId xmlns:a16="http://schemas.microsoft.com/office/drawing/2014/main" id="{2FDB87D7-E011-5BC1-B26F-88B9F2C1BF02}"/>
              </a:ext>
            </a:extLst>
          </p:cNvPr>
          <p:cNvSpPr/>
          <p:nvPr/>
        </p:nvSpPr>
        <p:spPr>
          <a:xfrm>
            <a:off x="10852259" y="389574"/>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Multiplication Sign 15">
            <a:extLst>
              <a:ext uri="{FF2B5EF4-FFF2-40B4-BE49-F238E27FC236}">
                <a16:creationId xmlns:a16="http://schemas.microsoft.com/office/drawing/2014/main" id="{26511577-9F35-C98C-CA34-00FDC6E66872}"/>
              </a:ext>
            </a:extLst>
          </p:cNvPr>
          <p:cNvSpPr/>
          <p:nvPr/>
        </p:nvSpPr>
        <p:spPr>
          <a:xfrm flipH="1">
            <a:off x="10852259" y="401070"/>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3924C4A2-85E2-D730-B63E-AB61096BC848}"/>
              </a:ext>
            </a:extLst>
          </p:cNvPr>
          <p:cNvSpPr txBox="1"/>
          <p:nvPr/>
        </p:nvSpPr>
        <p:spPr>
          <a:xfrm>
            <a:off x="954737" y="723709"/>
            <a:ext cx="8634548" cy="1015663"/>
          </a:xfrm>
          <a:prstGeom prst="rect">
            <a:avLst/>
          </a:prstGeom>
          <a:noFill/>
        </p:spPr>
        <p:txBody>
          <a:bodyPr wrap="square" rtlCol="0">
            <a:spAutoFit/>
          </a:bodyPr>
          <a:lstStyle/>
          <a:p>
            <a:r>
              <a:rPr lang="en-IN" sz="6000" b="1" i="0" u="none" strike="noStrike" dirty="0">
                <a:solidFill>
                  <a:schemeClr val="bg1"/>
                </a:solidFill>
                <a:effectLst>
                  <a:reflection stA="38000" endPos="65000" dist="50800" dir="5400000" sy="-100000" algn="bl" rotWithShape="0"/>
                </a:effectLst>
                <a:latin typeface="SDGlitchRobotDemo" pitchFamily="2" charset="0"/>
              </a:rPr>
              <a:t>Test and Analysis</a:t>
            </a:r>
            <a:endParaRPr lang="en-IN" sz="6000" dirty="0">
              <a:solidFill>
                <a:schemeClr val="bg1"/>
              </a:solidFill>
              <a:effectLst>
                <a:reflection stA="38000" endPos="65000" dist="50800" dir="5400000" sy="-100000" algn="bl" rotWithShape="0"/>
              </a:effectLst>
              <a:latin typeface="SDGlitchRobotDemo" pitchFamily="2" charset="0"/>
            </a:endParaRPr>
          </a:p>
        </p:txBody>
      </p:sp>
      <p:sp>
        <p:nvSpPr>
          <p:cNvPr id="21" name="TextBox 20">
            <a:extLst>
              <a:ext uri="{FF2B5EF4-FFF2-40B4-BE49-F238E27FC236}">
                <a16:creationId xmlns:a16="http://schemas.microsoft.com/office/drawing/2014/main" id="{E517F238-9507-9037-4B3B-DB30507A3266}"/>
              </a:ext>
            </a:extLst>
          </p:cNvPr>
          <p:cNvSpPr txBox="1"/>
          <p:nvPr/>
        </p:nvSpPr>
        <p:spPr>
          <a:xfrm>
            <a:off x="535578" y="5427931"/>
            <a:ext cx="11656422" cy="1200329"/>
          </a:xfrm>
          <a:prstGeom prst="rect">
            <a:avLst/>
          </a:prstGeom>
          <a:noFill/>
        </p:spPr>
        <p:txBody>
          <a:bodyPr wrap="square" rtlCol="0">
            <a:spAutoFit/>
          </a:bodyPr>
          <a:lstStyle/>
          <a:p>
            <a:r>
              <a:rPr lang="en-US" sz="3600" b="0" i="0" u="none" strike="noStrike" dirty="0">
                <a:solidFill>
                  <a:srgbClr val="14DBFE"/>
                </a:solidFill>
                <a:effectLst/>
                <a:latin typeface="SDGlitchRobotDemo" pitchFamily="2" charset="0"/>
              </a:rPr>
              <a:t>Performance analysis using Accuracy Score using Grid Search CV</a:t>
            </a:r>
            <a:endParaRPr lang="en-IN" sz="3600" dirty="0">
              <a:solidFill>
                <a:srgbClr val="14DBFE"/>
              </a:solidFill>
              <a:latin typeface="SDGlitchRobotDemo" pitchFamily="2" charset="0"/>
            </a:endParaRPr>
          </a:p>
        </p:txBody>
      </p:sp>
      <p:pic>
        <p:nvPicPr>
          <p:cNvPr id="3" name="Picture 2">
            <a:extLst>
              <a:ext uri="{FF2B5EF4-FFF2-40B4-BE49-F238E27FC236}">
                <a16:creationId xmlns:a16="http://schemas.microsoft.com/office/drawing/2014/main" id="{A6F5EFC9-011D-177A-1A9A-C5F1551C4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0545" y="2098967"/>
            <a:ext cx="9839104" cy="3185906"/>
          </a:xfrm>
          <a:prstGeom prst="rect">
            <a:avLst/>
          </a:prstGeom>
        </p:spPr>
      </p:pic>
      <p:sp>
        <p:nvSpPr>
          <p:cNvPr id="5" name="Flowchart: Connector 4">
            <a:extLst>
              <a:ext uri="{FF2B5EF4-FFF2-40B4-BE49-F238E27FC236}">
                <a16:creationId xmlns:a16="http://schemas.microsoft.com/office/drawing/2014/main" id="{EA58A0CF-9632-B6F2-1B20-064B70D70169}"/>
              </a:ext>
            </a:extLst>
          </p:cNvPr>
          <p:cNvSpPr/>
          <p:nvPr/>
        </p:nvSpPr>
        <p:spPr>
          <a:xfrm>
            <a:off x="-2750495" y="3335100"/>
            <a:ext cx="1467225" cy="1486342"/>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Multiplication Sign 6">
            <a:extLst>
              <a:ext uri="{FF2B5EF4-FFF2-40B4-BE49-F238E27FC236}">
                <a16:creationId xmlns:a16="http://schemas.microsoft.com/office/drawing/2014/main" id="{5C51976D-E578-978D-AFA4-B049777F1D6B}"/>
              </a:ext>
            </a:extLst>
          </p:cNvPr>
          <p:cNvSpPr/>
          <p:nvPr/>
        </p:nvSpPr>
        <p:spPr>
          <a:xfrm flipH="1">
            <a:off x="-2521009" y="5284873"/>
            <a:ext cx="1302600" cy="125005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61915616-BB8D-C912-64DB-58DDCBA27A53}"/>
              </a:ext>
            </a:extLst>
          </p:cNvPr>
          <p:cNvSpPr/>
          <p:nvPr/>
        </p:nvSpPr>
        <p:spPr>
          <a:xfrm rot="19253135">
            <a:off x="-6708606" y="-2597759"/>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9EA9697E-0B5B-E0C8-8324-EE786A8B068A}"/>
              </a:ext>
            </a:extLst>
          </p:cNvPr>
          <p:cNvSpPr/>
          <p:nvPr/>
        </p:nvSpPr>
        <p:spPr>
          <a:xfrm rot="18986377">
            <a:off x="-6708607" y="-3379044"/>
            <a:ext cx="11272484" cy="1737043"/>
          </a:xfrm>
          <a:prstGeom prst="rect">
            <a:avLst/>
          </a:prstGeom>
          <a:solidFill>
            <a:srgbClr val="14D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1771C335-A427-7B20-0231-684818FC8DD3}"/>
              </a:ext>
            </a:extLst>
          </p:cNvPr>
          <p:cNvSpPr/>
          <p:nvPr/>
        </p:nvSpPr>
        <p:spPr>
          <a:xfrm rot="18512580">
            <a:off x="-8433726" y="-2897871"/>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790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58779" y="-557756"/>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pic>
        <p:nvPicPr>
          <p:cNvPr id="3" name="Picture 2">
            <a:extLst>
              <a:ext uri="{FF2B5EF4-FFF2-40B4-BE49-F238E27FC236}">
                <a16:creationId xmlns:a16="http://schemas.microsoft.com/office/drawing/2014/main" id="{C28EBAD8-E44F-F302-E6A3-DEB218DDD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a:off x="-915088" y="3127408"/>
            <a:ext cx="3852849" cy="4482445"/>
          </a:xfrm>
          <a:prstGeom prst="rect">
            <a:avLst/>
          </a:prstGeom>
        </p:spPr>
      </p:pic>
      <p:sp>
        <p:nvSpPr>
          <p:cNvPr id="11" name="Flowchart: Connector 10">
            <a:extLst>
              <a:ext uri="{FF2B5EF4-FFF2-40B4-BE49-F238E27FC236}">
                <a16:creationId xmlns:a16="http://schemas.microsoft.com/office/drawing/2014/main" id="{B3F1995D-2380-274D-D15E-F1699B7711BA}"/>
              </a:ext>
            </a:extLst>
          </p:cNvPr>
          <p:cNvSpPr/>
          <p:nvPr/>
        </p:nvSpPr>
        <p:spPr>
          <a:xfrm>
            <a:off x="3371107" y="4599851"/>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5605549" y="2604337"/>
            <a:ext cx="9849853" cy="8837195"/>
          </a:xfrm>
          <a:prstGeom prst="flowChartConnector">
            <a:avLst/>
          </a:prstGeom>
          <a:noFill/>
          <a:ln w="28575">
            <a:solidFill>
              <a:srgbClr val="14D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3389389" y="4611347"/>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7FED3880-8BEC-E842-0D4E-0B0C0EA34632}"/>
              </a:ext>
            </a:extLst>
          </p:cNvPr>
          <p:cNvSpPr/>
          <p:nvPr/>
        </p:nvSpPr>
        <p:spPr>
          <a:xfrm>
            <a:off x="8416164" y="1268404"/>
            <a:ext cx="1467225" cy="1486342"/>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ication Sign 9">
            <a:extLst>
              <a:ext uri="{FF2B5EF4-FFF2-40B4-BE49-F238E27FC236}">
                <a16:creationId xmlns:a16="http://schemas.microsoft.com/office/drawing/2014/main" id="{54EE8BE5-B64D-5D33-6F09-BB8996B5AA3C}"/>
              </a:ext>
            </a:extLst>
          </p:cNvPr>
          <p:cNvSpPr/>
          <p:nvPr/>
        </p:nvSpPr>
        <p:spPr>
          <a:xfrm flipH="1">
            <a:off x="10728291" y="617938"/>
            <a:ext cx="1302600" cy="125005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9F1E970A-9BAD-8A9E-63B6-BF14E9EFC85B}"/>
              </a:ext>
            </a:extLst>
          </p:cNvPr>
          <p:cNvPicPr>
            <a:picLocks noChangeAspect="1"/>
          </p:cNvPicPr>
          <p:nvPr/>
        </p:nvPicPr>
        <p:blipFill>
          <a:blip r:embed="rId6"/>
          <a:stretch>
            <a:fillRect/>
          </a:stretch>
        </p:blipFill>
        <p:spPr>
          <a:xfrm>
            <a:off x="468469" y="964244"/>
            <a:ext cx="3400926" cy="1078832"/>
          </a:xfrm>
          <a:prstGeom prst="rect">
            <a:avLst/>
          </a:prstGeom>
        </p:spPr>
      </p:pic>
      <p:pic>
        <p:nvPicPr>
          <p:cNvPr id="18" name="Picture 17">
            <a:extLst>
              <a:ext uri="{FF2B5EF4-FFF2-40B4-BE49-F238E27FC236}">
                <a16:creationId xmlns:a16="http://schemas.microsoft.com/office/drawing/2014/main" id="{616ED3EB-061D-4161-D57C-63C49E350A45}"/>
              </a:ext>
            </a:extLst>
          </p:cNvPr>
          <p:cNvPicPr>
            <a:picLocks noChangeAspect="1"/>
          </p:cNvPicPr>
          <p:nvPr/>
        </p:nvPicPr>
        <p:blipFill>
          <a:blip r:embed="rId7"/>
          <a:stretch>
            <a:fillRect/>
          </a:stretch>
        </p:blipFill>
        <p:spPr>
          <a:xfrm>
            <a:off x="3042481" y="2358508"/>
            <a:ext cx="3644022" cy="1182291"/>
          </a:xfrm>
          <a:prstGeom prst="rect">
            <a:avLst/>
          </a:prstGeom>
        </p:spPr>
      </p:pic>
      <p:pic>
        <p:nvPicPr>
          <p:cNvPr id="21" name="Picture 20">
            <a:extLst>
              <a:ext uri="{FF2B5EF4-FFF2-40B4-BE49-F238E27FC236}">
                <a16:creationId xmlns:a16="http://schemas.microsoft.com/office/drawing/2014/main" id="{650423B9-3561-2616-F39E-5DD4032CF775}"/>
              </a:ext>
            </a:extLst>
          </p:cNvPr>
          <p:cNvPicPr>
            <a:picLocks noChangeAspect="1"/>
          </p:cNvPicPr>
          <p:nvPr/>
        </p:nvPicPr>
        <p:blipFill>
          <a:blip r:embed="rId8"/>
          <a:stretch>
            <a:fillRect/>
          </a:stretch>
        </p:blipFill>
        <p:spPr>
          <a:xfrm>
            <a:off x="4262586" y="3809375"/>
            <a:ext cx="5052890" cy="1182291"/>
          </a:xfrm>
          <a:prstGeom prst="rect">
            <a:avLst/>
          </a:prstGeom>
        </p:spPr>
      </p:pic>
      <p:pic>
        <p:nvPicPr>
          <p:cNvPr id="23" name="Picture 22">
            <a:extLst>
              <a:ext uri="{FF2B5EF4-FFF2-40B4-BE49-F238E27FC236}">
                <a16:creationId xmlns:a16="http://schemas.microsoft.com/office/drawing/2014/main" id="{29048F3F-F53A-1CE3-55A1-6E1590E5A40B}"/>
              </a:ext>
            </a:extLst>
          </p:cNvPr>
          <p:cNvPicPr>
            <a:picLocks noChangeAspect="1"/>
          </p:cNvPicPr>
          <p:nvPr/>
        </p:nvPicPr>
        <p:blipFill>
          <a:blip r:embed="rId9"/>
          <a:stretch>
            <a:fillRect/>
          </a:stretch>
        </p:blipFill>
        <p:spPr>
          <a:xfrm>
            <a:off x="4864492" y="5440351"/>
            <a:ext cx="5018898" cy="1184083"/>
          </a:xfrm>
          <a:prstGeom prst="rect">
            <a:avLst/>
          </a:prstGeom>
        </p:spPr>
      </p:pic>
      <p:sp>
        <p:nvSpPr>
          <p:cNvPr id="24" name="Flowchart: Connector 23">
            <a:extLst>
              <a:ext uri="{FF2B5EF4-FFF2-40B4-BE49-F238E27FC236}">
                <a16:creationId xmlns:a16="http://schemas.microsoft.com/office/drawing/2014/main" id="{2755A330-7828-4CD4-7C2E-2A8362AAD50B}"/>
              </a:ext>
            </a:extLst>
          </p:cNvPr>
          <p:cNvSpPr/>
          <p:nvPr/>
        </p:nvSpPr>
        <p:spPr>
          <a:xfrm>
            <a:off x="1955760" y="3171098"/>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Multiplication Sign 24">
            <a:extLst>
              <a:ext uri="{FF2B5EF4-FFF2-40B4-BE49-F238E27FC236}">
                <a16:creationId xmlns:a16="http://schemas.microsoft.com/office/drawing/2014/main" id="{D8E4D705-19C1-9F56-3D4E-BC8A4C80749B}"/>
              </a:ext>
            </a:extLst>
          </p:cNvPr>
          <p:cNvSpPr/>
          <p:nvPr/>
        </p:nvSpPr>
        <p:spPr>
          <a:xfrm flipH="1">
            <a:off x="1955760" y="3182594"/>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Connector 25">
            <a:extLst>
              <a:ext uri="{FF2B5EF4-FFF2-40B4-BE49-F238E27FC236}">
                <a16:creationId xmlns:a16="http://schemas.microsoft.com/office/drawing/2014/main" id="{A59AB381-E0B5-2DBA-E329-5129BCC0482A}"/>
              </a:ext>
            </a:extLst>
          </p:cNvPr>
          <p:cNvSpPr/>
          <p:nvPr/>
        </p:nvSpPr>
        <p:spPr>
          <a:xfrm>
            <a:off x="4002991" y="6246375"/>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Multiplication Sign 26">
            <a:extLst>
              <a:ext uri="{FF2B5EF4-FFF2-40B4-BE49-F238E27FC236}">
                <a16:creationId xmlns:a16="http://schemas.microsoft.com/office/drawing/2014/main" id="{9092250D-9950-01A5-DF37-20B763C914FB}"/>
              </a:ext>
            </a:extLst>
          </p:cNvPr>
          <p:cNvSpPr/>
          <p:nvPr/>
        </p:nvSpPr>
        <p:spPr>
          <a:xfrm flipH="1">
            <a:off x="4002991" y="6257871"/>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Connector 27">
            <a:extLst>
              <a:ext uri="{FF2B5EF4-FFF2-40B4-BE49-F238E27FC236}">
                <a16:creationId xmlns:a16="http://schemas.microsoft.com/office/drawing/2014/main" id="{0C2F6669-9618-D946-7586-B03A3E7D0C29}"/>
              </a:ext>
            </a:extLst>
          </p:cNvPr>
          <p:cNvSpPr/>
          <p:nvPr/>
        </p:nvSpPr>
        <p:spPr>
          <a:xfrm>
            <a:off x="-192502" y="2457222"/>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Multiplication Sign 28">
            <a:extLst>
              <a:ext uri="{FF2B5EF4-FFF2-40B4-BE49-F238E27FC236}">
                <a16:creationId xmlns:a16="http://schemas.microsoft.com/office/drawing/2014/main" id="{B9A1EA2D-2BFD-AD53-9849-83FC4D75A306}"/>
              </a:ext>
            </a:extLst>
          </p:cNvPr>
          <p:cNvSpPr/>
          <p:nvPr/>
        </p:nvSpPr>
        <p:spPr>
          <a:xfrm flipH="1">
            <a:off x="-192502" y="2468718"/>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24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942836" y="-674411"/>
            <a:ext cx="13831503" cy="823681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pic>
        <p:nvPicPr>
          <p:cNvPr id="3" name="Picture 2">
            <a:extLst>
              <a:ext uri="{FF2B5EF4-FFF2-40B4-BE49-F238E27FC236}">
                <a16:creationId xmlns:a16="http://schemas.microsoft.com/office/drawing/2014/main" id="{C28EBAD8-E44F-F302-E6A3-DEB218DDD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a:off x="-4350488" y="5880738"/>
            <a:ext cx="3852849" cy="4482445"/>
          </a:xfrm>
          <a:prstGeom prst="rect">
            <a:avLst/>
          </a:prstGeom>
        </p:spPr>
      </p:pic>
      <p:sp>
        <p:nvSpPr>
          <p:cNvPr id="11" name="Flowchart: Connector 10">
            <a:extLst>
              <a:ext uri="{FF2B5EF4-FFF2-40B4-BE49-F238E27FC236}">
                <a16:creationId xmlns:a16="http://schemas.microsoft.com/office/drawing/2014/main" id="{B3F1995D-2380-274D-D15E-F1699B7711BA}"/>
              </a:ext>
            </a:extLst>
          </p:cNvPr>
          <p:cNvSpPr/>
          <p:nvPr/>
        </p:nvSpPr>
        <p:spPr>
          <a:xfrm>
            <a:off x="-1923129" y="4104448"/>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55220B5-0AFD-B727-A5C8-BC4A7A0BDE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a:off x="-5329617" y="5368631"/>
            <a:ext cx="3312735" cy="3747154"/>
          </a:xfrm>
          <a:prstGeom prst="rect">
            <a:avLst/>
          </a:prstGeom>
        </p:spPr>
      </p:pic>
      <p:sp>
        <p:nvSpPr>
          <p:cNvPr id="14" name="Flowchart: Connector 13">
            <a:extLst>
              <a:ext uri="{FF2B5EF4-FFF2-40B4-BE49-F238E27FC236}">
                <a16:creationId xmlns:a16="http://schemas.microsoft.com/office/drawing/2014/main" id="{497C7175-F254-6011-2D9E-3A84F385DC8A}"/>
              </a:ext>
            </a:extLst>
          </p:cNvPr>
          <p:cNvSpPr/>
          <p:nvPr/>
        </p:nvSpPr>
        <p:spPr>
          <a:xfrm>
            <a:off x="-8263403" y="8101359"/>
            <a:ext cx="9849853" cy="8837195"/>
          </a:xfrm>
          <a:prstGeom prst="flowChartConnector">
            <a:avLst/>
          </a:prstGeom>
          <a:noFill/>
          <a:ln w="28575">
            <a:solidFill>
              <a:srgbClr val="14D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Multiplication Sign 11">
            <a:extLst>
              <a:ext uri="{FF2B5EF4-FFF2-40B4-BE49-F238E27FC236}">
                <a16:creationId xmlns:a16="http://schemas.microsoft.com/office/drawing/2014/main" id="{F39D8275-06C4-7EE5-7C73-66067329DED3}"/>
              </a:ext>
            </a:extLst>
          </p:cNvPr>
          <p:cNvSpPr/>
          <p:nvPr/>
        </p:nvSpPr>
        <p:spPr>
          <a:xfrm flipH="1">
            <a:off x="-1904847" y="4115944"/>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7FED3880-8BEC-E842-0D4E-0B0C0EA34632}"/>
              </a:ext>
            </a:extLst>
          </p:cNvPr>
          <p:cNvSpPr/>
          <p:nvPr/>
        </p:nvSpPr>
        <p:spPr>
          <a:xfrm>
            <a:off x="743770" y="3716788"/>
            <a:ext cx="1145466" cy="1096022"/>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ication Sign 9">
            <a:extLst>
              <a:ext uri="{FF2B5EF4-FFF2-40B4-BE49-F238E27FC236}">
                <a16:creationId xmlns:a16="http://schemas.microsoft.com/office/drawing/2014/main" id="{54EE8BE5-B64D-5D33-6F09-BB8996B5AA3C}"/>
              </a:ext>
            </a:extLst>
          </p:cNvPr>
          <p:cNvSpPr/>
          <p:nvPr/>
        </p:nvSpPr>
        <p:spPr>
          <a:xfrm flipH="1">
            <a:off x="-94797" y="5314731"/>
            <a:ext cx="1152574" cy="1096081"/>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9F1E970A-9BAD-8A9E-63B6-BF14E9EFC85B}"/>
              </a:ext>
            </a:extLst>
          </p:cNvPr>
          <p:cNvPicPr>
            <a:picLocks noChangeAspect="1"/>
          </p:cNvPicPr>
          <p:nvPr/>
        </p:nvPicPr>
        <p:blipFill>
          <a:blip r:embed="rId6"/>
          <a:stretch>
            <a:fillRect/>
          </a:stretch>
        </p:blipFill>
        <p:spPr>
          <a:xfrm>
            <a:off x="-4825767" y="468841"/>
            <a:ext cx="3400926" cy="1078832"/>
          </a:xfrm>
          <a:prstGeom prst="rect">
            <a:avLst/>
          </a:prstGeom>
        </p:spPr>
      </p:pic>
      <p:pic>
        <p:nvPicPr>
          <p:cNvPr id="18" name="Picture 17">
            <a:extLst>
              <a:ext uri="{FF2B5EF4-FFF2-40B4-BE49-F238E27FC236}">
                <a16:creationId xmlns:a16="http://schemas.microsoft.com/office/drawing/2014/main" id="{616ED3EB-061D-4161-D57C-63C49E350A45}"/>
              </a:ext>
            </a:extLst>
          </p:cNvPr>
          <p:cNvPicPr>
            <a:picLocks noChangeAspect="1"/>
          </p:cNvPicPr>
          <p:nvPr/>
        </p:nvPicPr>
        <p:blipFill>
          <a:blip r:embed="rId7"/>
          <a:stretch>
            <a:fillRect/>
          </a:stretch>
        </p:blipFill>
        <p:spPr>
          <a:xfrm>
            <a:off x="2565579" y="8767651"/>
            <a:ext cx="3644022" cy="1182291"/>
          </a:xfrm>
          <a:prstGeom prst="rect">
            <a:avLst/>
          </a:prstGeom>
        </p:spPr>
      </p:pic>
      <p:pic>
        <p:nvPicPr>
          <p:cNvPr id="21" name="Picture 20">
            <a:extLst>
              <a:ext uri="{FF2B5EF4-FFF2-40B4-BE49-F238E27FC236}">
                <a16:creationId xmlns:a16="http://schemas.microsoft.com/office/drawing/2014/main" id="{650423B9-3561-2616-F39E-5DD4032CF775}"/>
              </a:ext>
            </a:extLst>
          </p:cNvPr>
          <p:cNvPicPr>
            <a:picLocks noChangeAspect="1"/>
          </p:cNvPicPr>
          <p:nvPr/>
        </p:nvPicPr>
        <p:blipFill>
          <a:blip r:embed="rId8"/>
          <a:stretch>
            <a:fillRect/>
          </a:stretch>
        </p:blipFill>
        <p:spPr>
          <a:xfrm>
            <a:off x="6723378" y="8767650"/>
            <a:ext cx="5052890" cy="1182291"/>
          </a:xfrm>
          <a:prstGeom prst="rect">
            <a:avLst/>
          </a:prstGeom>
        </p:spPr>
      </p:pic>
      <p:pic>
        <p:nvPicPr>
          <p:cNvPr id="23" name="Picture 22">
            <a:extLst>
              <a:ext uri="{FF2B5EF4-FFF2-40B4-BE49-F238E27FC236}">
                <a16:creationId xmlns:a16="http://schemas.microsoft.com/office/drawing/2014/main" id="{29048F3F-F53A-1CE3-55A1-6E1590E5A40B}"/>
              </a:ext>
            </a:extLst>
          </p:cNvPr>
          <p:cNvPicPr>
            <a:picLocks noChangeAspect="1"/>
          </p:cNvPicPr>
          <p:nvPr/>
        </p:nvPicPr>
        <p:blipFill>
          <a:blip r:embed="rId9"/>
          <a:stretch>
            <a:fillRect/>
          </a:stretch>
        </p:blipFill>
        <p:spPr>
          <a:xfrm>
            <a:off x="6789031" y="10363183"/>
            <a:ext cx="5018898" cy="1184083"/>
          </a:xfrm>
          <a:prstGeom prst="rect">
            <a:avLst/>
          </a:prstGeom>
        </p:spPr>
      </p:pic>
      <p:sp>
        <p:nvSpPr>
          <p:cNvPr id="24" name="Flowchart: Connector 23">
            <a:extLst>
              <a:ext uri="{FF2B5EF4-FFF2-40B4-BE49-F238E27FC236}">
                <a16:creationId xmlns:a16="http://schemas.microsoft.com/office/drawing/2014/main" id="{2755A330-7828-4CD4-7C2E-2A8362AAD50B}"/>
              </a:ext>
            </a:extLst>
          </p:cNvPr>
          <p:cNvSpPr/>
          <p:nvPr/>
        </p:nvSpPr>
        <p:spPr>
          <a:xfrm>
            <a:off x="-3338476" y="2675695"/>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Multiplication Sign 24">
            <a:extLst>
              <a:ext uri="{FF2B5EF4-FFF2-40B4-BE49-F238E27FC236}">
                <a16:creationId xmlns:a16="http://schemas.microsoft.com/office/drawing/2014/main" id="{D8E4D705-19C1-9F56-3D4E-BC8A4C80749B}"/>
              </a:ext>
            </a:extLst>
          </p:cNvPr>
          <p:cNvSpPr/>
          <p:nvPr/>
        </p:nvSpPr>
        <p:spPr>
          <a:xfrm flipH="1">
            <a:off x="-3338476" y="2687191"/>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Connector 25">
            <a:extLst>
              <a:ext uri="{FF2B5EF4-FFF2-40B4-BE49-F238E27FC236}">
                <a16:creationId xmlns:a16="http://schemas.microsoft.com/office/drawing/2014/main" id="{A59AB381-E0B5-2DBA-E329-5129BCC0482A}"/>
              </a:ext>
            </a:extLst>
          </p:cNvPr>
          <p:cNvSpPr/>
          <p:nvPr/>
        </p:nvSpPr>
        <p:spPr>
          <a:xfrm>
            <a:off x="3526089" y="12655518"/>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Multiplication Sign 26">
            <a:extLst>
              <a:ext uri="{FF2B5EF4-FFF2-40B4-BE49-F238E27FC236}">
                <a16:creationId xmlns:a16="http://schemas.microsoft.com/office/drawing/2014/main" id="{9092250D-9950-01A5-DF37-20B763C914FB}"/>
              </a:ext>
            </a:extLst>
          </p:cNvPr>
          <p:cNvSpPr/>
          <p:nvPr/>
        </p:nvSpPr>
        <p:spPr>
          <a:xfrm flipH="1">
            <a:off x="3526089" y="12667014"/>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Connector 27">
            <a:extLst>
              <a:ext uri="{FF2B5EF4-FFF2-40B4-BE49-F238E27FC236}">
                <a16:creationId xmlns:a16="http://schemas.microsoft.com/office/drawing/2014/main" id="{0C2F6669-9618-D946-7586-B03A3E7D0C29}"/>
              </a:ext>
            </a:extLst>
          </p:cNvPr>
          <p:cNvSpPr/>
          <p:nvPr/>
        </p:nvSpPr>
        <p:spPr>
          <a:xfrm>
            <a:off x="-5486738" y="1961819"/>
            <a:ext cx="385004" cy="389556"/>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Multiplication Sign 28">
            <a:extLst>
              <a:ext uri="{FF2B5EF4-FFF2-40B4-BE49-F238E27FC236}">
                <a16:creationId xmlns:a16="http://schemas.microsoft.com/office/drawing/2014/main" id="{B9A1EA2D-2BFD-AD53-9849-83FC4D75A306}"/>
              </a:ext>
            </a:extLst>
          </p:cNvPr>
          <p:cNvSpPr/>
          <p:nvPr/>
        </p:nvSpPr>
        <p:spPr>
          <a:xfrm flipH="1">
            <a:off x="-5486738" y="1973315"/>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BEF4106-A96C-090F-9A4D-05C2B6EB73E8}"/>
              </a:ext>
            </a:extLst>
          </p:cNvPr>
          <p:cNvSpPr txBox="1"/>
          <p:nvPr/>
        </p:nvSpPr>
        <p:spPr>
          <a:xfrm>
            <a:off x="112254" y="118649"/>
            <a:ext cx="4906649" cy="1446550"/>
          </a:xfrm>
          <a:prstGeom prst="rect">
            <a:avLst/>
          </a:prstGeom>
          <a:noFill/>
        </p:spPr>
        <p:txBody>
          <a:bodyPr wrap="square" rtlCol="0">
            <a:spAutoFit/>
          </a:bodyPr>
          <a:lstStyle/>
          <a:p>
            <a:r>
              <a:rPr lang="en-IN" sz="4400" b="1" i="0" u="none" strike="noStrike" dirty="0">
                <a:solidFill>
                  <a:schemeClr val="bg1"/>
                </a:solidFill>
                <a:effectLst/>
                <a:latin typeface="SDGlitchRobotDemo" pitchFamily="2" charset="0"/>
              </a:rPr>
              <a:t>Random Forest Classifier</a:t>
            </a:r>
            <a:endParaRPr lang="en-IN" sz="4400" dirty="0">
              <a:solidFill>
                <a:schemeClr val="bg1"/>
              </a:solidFill>
              <a:latin typeface="SDGlitchRobotDemo" pitchFamily="2" charset="0"/>
            </a:endParaRPr>
          </a:p>
        </p:txBody>
      </p:sp>
      <p:pic>
        <p:nvPicPr>
          <p:cNvPr id="6" name="Picture 5">
            <a:extLst>
              <a:ext uri="{FF2B5EF4-FFF2-40B4-BE49-F238E27FC236}">
                <a16:creationId xmlns:a16="http://schemas.microsoft.com/office/drawing/2014/main" id="{DA25C115-1A49-5857-170E-550B2837F4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9439" y="225069"/>
            <a:ext cx="7088490" cy="2840182"/>
          </a:xfrm>
          <a:prstGeom prst="rect">
            <a:avLst/>
          </a:prstGeom>
        </p:spPr>
      </p:pic>
      <p:sp>
        <p:nvSpPr>
          <p:cNvPr id="7" name="TextBox 6">
            <a:extLst>
              <a:ext uri="{FF2B5EF4-FFF2-40B4-BE49-F238E27FC236}">
                <a16:creationId xmlns:a16="http://schemas.microsoft.com/office/drawing/2014/main" id="{A17EDAE1-F3C1-B1E9-C7C8-B2DB6A520462}"/>
              </a:ext>
            </a:extLst>
          </p:cNvPr>
          <p:cNvSpPr txBox="1"/>
          <p:nvPr/>
        </p:nvSpPr>
        <p:spPr>
          <a:xfrm>
            <a:off x="1991684" y="2948707"/>
            <a:ext cx="6054437" cy="646331"/>
          </a:xfrm>
          <a:prstGeom prst="rect">
            <a:avLst/>
          </a:prstGeom>
          <a:noFill/>
        </p:spPr>
        <p:txBody>
          <a:bodyPr wrap="square" rtlCol="0">
            <a:spAutoFit/>
          </a:bodyPr>
          <a:lstStyle/>
          <a:p>
            <a:r>
              <a:rPr lang="en-IN" sz="3600" b="0" i="0" u="none" strike="noStrike" dirty="0">
                <a:solidFill>
                  <a:schemeClr val="bg1"/>
                </a:solidFill>
                <a:effectLst/>
                <a:latin typeface="SDGlitchRobotDemo" pitchFamily="2" charset="0"/>
              </a:rPr>
              <a:t>Classification Reports</a:t>
            </a:r>
            <a:endParaRPr lang="en-IN" sz="3600" dirty="0">
              <a:solidFill>
                <a:schemeClr val="bg1"/>
              </a:solidFill>
              <a:latin typeface="SDGlitchRobotDemo" pitchFamily="2" charset="0"/>
            </a:endParaRPr>
          </a:p>
        </p:txBody>
      </p:sp>
      <p:pic>
        <p:nvPicPr>
          <p:cNvPr id="15" name="Picture 14">
            <a:extLst>
              <a:ext uri="{FF2B5EF4-FFF2-40B4-BE49-F238E27FC236}">
                <a16:creationId xmlns:a16="http://schemas.microsoft.com/office/drawing/2014/main" id="{5C4E7A49-DA17-A713-001F-5147CF29F0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7739" y="3869742"/>
            <a:ext cx="6509061" cy="2541070"/>
          </a:xfrm>
          <a:prstGeom prst="rect">
            <a:avLst/>
          </a:prstGeom>
        </p:spPr>
      </p:pic>
      <p:sp>
        <p:nvSpPr>
          <p:cNvPr id="17" name="TextBox 16">
            <a:extLst>
              <a:ext uri="{FF2B5EF4-FFF2-40B4-BE49-F238E27FC236}">
                <a16:creationId xmlns:a16="http://schemas.microsoft.com/office/drawing/2014/main" id="{83BF5C6E-5D4B-167C-3ECB-F73FA28D96B5}"/>
              </a:ext>
            </a:extLst>
          </p:cNvPr>
          <p:cNvSpPr txBox="1"/>
          <p:nvPr/>
        </p:nvSpPr>
        <p:spPr>
          <a:xfrm>
            <a:off x="8877179" y="4045192"/>
            <a:ext cx="2994568" cy="1323439"/>
          </a:xfrm>
          <a:prstGeom prst="rect">
            <a:avLst/>
          </a:prstGeom>
          <a:noFill/>
        </p:spPr>
        <p:txBody>
          <a:bodyPr wrap="square" rtlCol="0">
            <a:spAutoFit/>
          </a:bodyPr>
          <a:lstStyle/>
          <a:p>
            <a:r>
              <a:rPr lang="en-IN" sz="4000" b="1" i="0" u="none" strike="noStrike" dirty="0" err="1">
                <a:solidFill>
                  <a:schemeClr val="bg1"/>
                </a:solidFill>
                <a:effectLst/>
                <a:latin typeface="SDGlitchRobotDemo" pitchFamily="2" charset="0"/>
              </a:rPr>
              <a:t>XGBoost</a:t>
            </a:r>
            <a:r>
              <a:rPr lang="en-IN" sz="4000" b="1" i="0" u="none" strike="noStrike" dirty="0">
                <a:solidFill>
                  <a:schemeClr val="bg1"/>
                </a:solidFill>
                <a:effectLst/>
                <a:latin typeface="SDGlitchRobotDemo" pitchFamily="2" charset="0"/>
              </a:rPr>
              <a:t> Classifier</a:t>
            </a:r>
            <a:endParaRPr lang="en-IN" sz="4000" dirty="0">
              <a:solidFill>
                <a:schemeClr val="bg1"/>
              </a:solidFill>
              <a:latin typeface="SDGlitchRobotDemo" pitchFamily="2" charset="0"/>
            </a:endParaRPr>
          </a:p>
        </p:txBody>
      </p:sp>
    </p:spTree>
    <p:extLst>
      <p:ext uri="{BB962C8B-B14F-4D97-AF65-F5344CB8AC3E}">
        <p14:creationId xmlns:p14="http://schemas.microsoft.com/office/powerpoint/2010/main" val="322149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606163" y="0"/>
            <a:ext cx="13815461" cy="815660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000"/>
          </a:p>
        </p:txBody>
      </p:sp>
      <p:sp>
        <p:nvSpPr>
          <p:cNvPr id="8" name="Flowchart: Connector 7">
            <a:extLst>
              <a:ext uri="{FF2B5EF4-FFF2-40B4-BE49-F238E27FC236}">
                <a16:creationId xmlns:a16="http://schemas.microsoft.com/office/drawing/2014/main" id="{8296302D-0645-D781-E58D-8D4B2BA036AC}"/>
              </a:ext>
            </a:extLst>
          </p:cNvPr>
          <p:cNvSpPr/>
          <p:nvPr/>
        </p:nvSpPr>
        <p:spPr>
          <a:xfrm>
            <a:off x="9740199" y="5576837"/>
            <a:ext cx="866841" cy="850089"/>
          </a:xfrm>
          <a:prstGeom prst="flowChartConnector">
            <a:avLst/>
          </a:prstGeom>
          <a:solidFill>
            <a:srgbClr val="16D5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Multiplication Sign 4">
            <a:extLst>
              <a:ext uri="{FF2B5EF4-FFF2-40B4-BE49-F238E27FC236}">
                <a16:creationId xmlns:a16="http://schemas.microsoft.com/office/drawing/2014/main" id="{2593FD45-2FE7-B6FB-2002-0DE68BD84FF4}"/>
              </a:ext>
            </a:extLst>
          </p:cNvPr>
          <p:cNvSpPr/>
          <p:nvPr/>
        </p:nvSpPr>
        <p:spPr>
          <a:xfrm flipH="1">
            <a:off x="10476411" y="679270"/>
            <a:ext cx="895778" cy="897850"/>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168331E-B431-07AF-3373-E5A6A802C61D}"/>
              </a:ext>
            </a:extLst>
          </p:cNvPr>
          <p:cNvSpPr txBox="1"/>
          <p:nvPr/>
        </p:nvSpPr>
        <p:spPr>
          <a:xfrm>
            <a:off x="457199" y="325611"/>
            <a:ext cx="8216537" cy="769441"/>
          </a:xfrm>
          <a:prstGeom prst="rect">
            <a:avLst/>
          </a:prstGeom>
          <a:noFill/>
        </p:spPr>
        <p:txBody>
          <a:bodyPr wrap="square" rtlCol="0">
            <a:spAutoFit/>
          </a:bodyPr>
          <a:lstStyle/>
          <a:p>
            <a:r>
              <a:rPr lang="en-IN" sz="4400" b="1" i="0" u="none" strike="noStrike" dirty="0">
                <a:solidFill>
                  <a:schemeClr val="bg1"/>
                </a:solidFill>
                <a:effectLst/>
                <a:latin typeface="SDGlitchRobotDemo" pitchFamily="2" charset="0"/>
              </a:rPr>
              <a:t>Results and Discussion</a:t>
            </a:r>
            <a:endParaRPr lang="en-IN" sz="4400" dirty="0">
              <a:solidFill>
                <a:schemeClr val="bg1"/>
              </a:solidFill>
              <a:latin typeface="SDGlitchRobotDemo" pitchFamily="2" charset="0"/>
            </a:endParaRPr>
          </a:p>
        </p:txBody>
      </p:sp>
      <p:sp>
        <p:nvSpPr>
          <p:cNvPr id="7" name="TextBox 6">
            <a:extLst>
              <a:ext uri="{FF2B5EF4-FFF2-40B4-BE49-F238E27FC236}">
                <a16:creationId xmlns:a16="http://schemas.microsoft.com/office/drawing/2014/main" id="{D3DB196E-7930-2899-1EAC-D14BA3443472}"/>
              </a:ext>
            </a:extLst>
          </p:cNvPr>
          <p:cNvSpPr txBox="1"/>
          <p:nvPr/>
        </p:nvSpPr>
        <p:spPr>
          <a:xfrm>
            <a:off x="156755" y="1208432"/>
            <a:ext cx="12035245" cy="1569660"/>
          </a:xfrm>
          <a:prstGeom prst="rect">
            <a:avLst/>
          </a:prstGeom>
          <a:noFill/>
        </p:spPr>
        <p:txBody>
          <a:bodyPr wrap="square" rtlCol="0">
            <a:spAutoFit/>
          </a:bodyPr>
          <a:lstStyle/>
          <a:p>
            <a:pPr marL="285750" indent="-285750">
              <a:buFont typeface="Arial" panose="020B0604020202020204" pitchFamily="34" charset="0"/>
              <a:buChar char="•"/>
            </a:pPr>
            <a:r>
              <a:rPr lang="en-US" sz="3200" b="0" i="0" u="none" strike="noStrike" dirty="0">
                <a:solidFill>
                  <a:srgbClr val="14DBFE"/>
                </a:solidFill>
                <a:effectLst/>
                <a:latin typeface="SDGlitchRobotDemo" pitchFamily="2" charset="0"/>
              </a:rPr>
              <a:t>As concluded in the research deep learning algorithms will perform better when compared with normal machine learning algorithms</a:t>
            </a:r>
          </a:p>
        </p:txBody>
      </p:sp>
      <p:sp>
        <p:nvSpPr>
          <p:cNvPr id="9" name="TextBox 8">
            <a:extLst>
              <a:ext uri="{FF2B5EF4-FFF2-40B4-BE49-F238E27FC236}">
                <a16:creationId xmlns:a16="http://schemas.microsoft.com/office/drawing/2014/main" id="{BB94F593-2B4C-4072-2DAE-9FA9706F3BFF}"/>
              </a:ext>
            </a:extLst>
          </p:cNvPr>
          <p:cNvSpPr txBox="1"/>
          <p:nvPr/>
        </p:nvSpPr>
        <p:spPr>
          <a:xfrm>
            <a:off x="156755" y="3016995"/>
            <a:ext cx="12272933" cy="2554545"/>
          </a:xfrm>
          <a:prstGeom prst="rect">
            <a:avLst/>
          </a:prstGeom>
          <a:noFill/>
        </p:spPr>
        <p:txBody>
          <a:bodyPr wrap="square" rtlCol="0">
            <a:spAutoFit/>
          </a:bodyPr>
          <a:lstStyle/>
          <a:p>
            <a:pPr marL="457200" indent="-457200">
              <a:buFont typeface="Arial" panose="020B0604020202020204" pitchFamily="34" charset="0"/>
              <a:buChar char="•"/>
            </a:pPr>
            <a:r>
              <a:rPr lang="en-US" sz="3200" b="0" i="0" u="none" strike="noStrike" dirty="0">
                <a:solidFill>
                  <a:srgbClr val="14DBFE"/>
                </a:solidFill>
                <a:effectLst/>
                <a:latin typeface="SDGlitchRobotDemo" pitchFamily="2" charset="0"/>
              </a:rPr>
              <a:t>After the implementation LSTM performs very well than the normal machine learning </a:t>
            </a:r>
            <a:r>
              <a:rPr lang="en-US" sz="3200" b="0" i="0" u="none" strike="noStrike" dirty="0" err="1">
                <a:solidFill>
                  <a:srgbClr val="14DBFE"/>
                </a:solidFill>
                <a:effectLst/>
                <a:latin typeface="SDGlitchRobotDemo" pitchFamily="2" charset="0"/>
              </a:rPr>
              <a:t>algoithms</a:t>
            </a:r>
            <a:r>
              <a:rPr lang="en-US" sz="3200" b="0" i="0" u="none" strike="noStrike" dirty="0">
                <a:solidFill>
                  <a:srgbClr val="14DBFE"/>
                </a:solidFill>
                <a:effectLst/>
                <a:latin typeface="SDGlitchRobotDemo" pitchFamily="2" charset="0"/>
              </a:rPr>
              <a:t> And in the machine learning algorithms </a:t>
            </a:r>
            <a:r>
              <a:rPr lang="en-US" sz="3200" b="0" i="0" u="none" strike="noStrike" dirty="0" err="1">
                <a:solidFill>
                  <a:srgbClr val="14DBFE"/>
                </a:solidFill>
                <a:effectLst/>
                <a:latin typeface="SDGlitchRobotDemo" pitchFamily="2" charset="0"/>
              </a:rPr>
              <a:t>XGBoost</a:t>
            </a:r>
            <a:r>
              <a:rPr lang="en-US" sz="3200" b="0" i="0" u="none" strike="noStrike" dirty="0">
                <a:solidFill>
                  <a:srgbClr val="14DBFE"/>
                </a:solidFill>
                <a:effectLst/>
                <a:latin typeface="SDGlitchRobotDemo" pitchFamily="2" charset="0"/>
              </a:rPr>
              <a:t> performs well with a comparatively good accuracy score</a:t>
            </a:r>
            <a:endParaRPr lang="en-IN" sz="3200" dirty="0">
              <a:solidFill>
                <a:srgbClr val="14DBFE"/>
              </a:solidFill>
              <a:latin typeface="SDGlitchRobotDemo" pitchFamily="2" charset="0"/>
            </a:endParaRPr>
          </a:p>
          <a:p>
            <a:pPr marL="457200" indent="-457200">
              <a:buFont typeface="Arial" panose="020B0604020202020204" pitchFamily="34" charset="0"/>
              <a:buChar char="•"/>
            </a:pPr>
            <a:endParaRPr lang="en-IN" sz="3200" dirty="0"/>
          </a:p>
        </p:txBody>
      </p:sp>
      <p:pic>
        <p:nvPicPr>
          <p:cNvPr id="11" name="Picture 10">
            <a:extLst>
              <a:ext uri="{FF2B5EF4-FFF2-40B4-BE49-F238E27FC236}">
                <a16:creationId xmlns:a16="http://schemas.microsoft.com/office/drawing/2014/main" id="{289321E4-A5F1-7680-77CF-9B883D5497BB}"/>
              </a:ext>
            </a:extLst>
          </p:cNvPr>
          <p:cNvPicPr>
            <a:picLocks noChangeAspect="1"/>
          </p:cNvPicPr>
          <p:nvPr/>
        </p:nvPicPr>
        <p:blipFill>
          <a:blip r:embed="rId2"/>
          <a:stretch>
            <a:fillRect/>
          </a:stretch>
        </p:blipFill>
        <p:spPr>
          <a:xfrm>
            <a:off x="766521" y="5078454"/>
            <a:ext cx="7201821" cy="1785619"/>
          </a:xfrm>
          <a:prstGeom prst="rect">
            <a:avLst/>
          </a:prstGeom>
        </p:spPr>
      </p:pic>
      <p:sp>
        <p:nvSpPr>
          <p:cNvPr id="2" name="Star: 5 Points 1">
            <a:extLst>
              <a:ext uri="{FF2B5EF4-FFF2-40B4-BE49-F238E27FC236}">
                <a16:creationId xmlns:a16="http://schemas.microsoft.com/office/drawing/2014/main" id="{63605C18-DF6E-F8F9-A53E-BCB36A2BFBA7}"/>
              </a:ext>
            </a:extLst>
          </p:cNvPr>
          <p:cNvSpPr/>
          <p:nvPr/>
        </p:nvSpPr>
        <p:spPr>
          <a:xfrm>
            <a:off x="-6204524" y="4078304"/>
            <a:ext cx="687185" cy="700295"/>
          </a:xfrm>
          <a:prstGeom prst="star5">
            <a:avLst/>
          </a:prstGeom>
          <a:solidFill>
            <a:srgbClr val="09E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Connector 2">
            <a:extLst>
              <a:ext uri="{FF2B5EF4-FFF2-40B4-BE49-F238E27FC236}">
                <a16:creationId xmlns:a16="http://schemas.microsoft.com/office/drawing/2014/main" id="{339F654D-FA74-D3BB-B6E8-E8ECAF354697}"/>
              </a:ext>
            </a:extLst>
          </p:cNvPr>
          <p:cNvSpPr/>
          <p:nvPr/>
        </p:nvSpPr>
        <p:spPr>
          <a:xfrm>
            <a:off x="-3380907" y="8878882"/>
            <a:ext cx="515389" cy="526407"/>
          </a:xfrm>
          <a:prstGeom prst="flowChartConnector">
            <a:avLst/>
          </a:prstGeom>
          <a:solidFill>
            <a:srgbClr val="14DB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4DBFE"/>
              </a:solidFill>
            </a:endParaRPr>
          </a:p>
        </p:txBody>
      </p:sp>
      <p:sp>
        <p:nvSpPr>
          <p:cNvPr id="10" name="Multiplication Sign 9">
            <a:extLst>
              <a:ext uri="{FF2B5EF4-FFF2-40B4-BE49-F238E27FC236}">
                <a16:creationId xmlns:a16="http://schemas.microsoft.com/office/drawing/2014/main" id="{1D09BA3E-CE05-1B83-A6B4-9D9849045396}"/>
              </a:ext>
            </a:extLst>
          </p:cNvPr>
          <p:cNvSpPr/>
          <p:nvPr/>
        </p:nvSpPr>
        <p:spPr>
          <a:xfrm>
            <a:off x="-3380907" y="-1886002"/>
            <a:ext cx="399011" cy="426074"/>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ircle: Hollow 11">
            <a:extLst>
              <a:ext uri="{FF2B5EF4-FFF2-40B4-BE49-F238E27FC236}">
                <a16:creationId xmlns:a16="http://schemas.microsoft.com/office/drawing/2014/main" id="{5C55D354-83AC-9716-9395-2B437F0D1F24}"/>
              </a:ext>
            </a:extLst>
          </p:cNvPr>
          <p:cNvSpPr/>
          <p:nvPr/>
        </p:nvSpPr>
        <p:spPr>
          <a:xfrm>
            <a:off x="-3970559" y="6111590"/>
            <a:ext cx="250337" cy="267101"/>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Star: 4 Points 12">
            <a:extLst>
              <a:ext uri="{FF2B5EF4-FFF2-40B4-BE49-F238E27FC236}">
                <a16:creationId xmlns:a16="http://schemas.microsoft.com/office/drawing/2014/main" id="{7519247A-7579-77D4-C423-5C39AF0396D3}"/>
              </a:ext>
            </a:extLst>
          </p:cNvPr>
          <p:cNvSpPr/>
          <p:nvPr/>
        </p:nvSpPr>
        <p:spPr>
          <a:xfrm>
            <a:off x="17057716" y="-2942705"/>
            <a:ext cx="748145" cy="842050"/>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Quad 13">
            <a:extLst>
              <a:ext uri="{FF2B5EF4-FFF2-40B4-BE49-F238E27FC236}">
                <a16:creationId xmlns:a16="http://schemas.microsoft.com/office/drawing/2014/main" id="{76879769-56E1-FC81-36D3-A4BE30625568}"/>
              </a:ext>
            </a:extLst>
          </p:cNvPr>
          <p:cNvSpPr/>
          <p:nvPr/>
        </p:nvSpPr>
        <p:spPr>
          <a:xfrm rot="2859411">
            <a:off x="-632294" y="-2580810"/>
            <a:ext cx="914400" cy="877626"/>
          </a:xfrm>
          <a:prstGeom prst="quadArrow">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7DD6E028-A5A8-EC5E-8900-D4EA7DE0996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60" b="95809" l="10000" r="90000">
                        <a14:foregroundMark x1="31071" y1="10827" x2="31071" y2="10827"/>
                        <a14:foregroundMark x1="30595" y1="6054" x2="30595" y2="6054"/>
                        <a14:foregroundMark x1="47619" y1="3376" x2="47619" y2="3376"/>
                        <a14:foregroundMark x1="30952" y1="64610" x2="30952" y2="64610"/>
                        <a14:foregroundMark x1="39405" y1="90803" x2="39405" y2="90803"/>
                        <a14:foregroundMark x1="50238" y1="95809" x2="50238" y2="95809"/>
                        <a14:foregroundMark x1="55238" y1="92317" x2="55238" y2="92317"/>
                        <a14:foregroundMark x1="55595" y1="93132" x2="55595" y2="93132"/>
                        <a14:foregroundMark x1="44881" y1="90803" x2="44881" y2="90803"/>
                        <a14:foregroundMark x1="43095" y1="81490" x2="43095" y2="81490"/>
                        <a14:foregroundMark x1="32976" y1="89523" x2="32976" y2="89523"/>
                        <a14:foregroundMark x1="22262" y1="68219" x2="22262" y2="68219"/>
                        <a14:foregroundMark x1="18452" y1="68685" x2="18452" y2="68685"/>
                        <a14:foregroundMark x1="22500" y1="67870" x2="22500" y2="67870"/>
                        <a14:foregroundMark x1="62381" y1="21537" x2="62381" y2="21537"/>
                      </a14:backgroundRemoval>
                    </a14:imgEffect>
                  </a14:imgLayer>
                </a14:imgProps>
              </a:ext>
              <a:ext uri="{28A0092B-C50C-407E-A947-70E740481C1C}">
                <a14:useLocalDpi xmlns:a14="http://schemas.microsoft.com/office/drawing/2010/main" val="0"/>
              </a:ext>
            </a:extLst>
          </a:blip>
          <a:stretch>
            <a:fillRect/>
          </a:stretch>
        </p:blipFill>
        <p:spPr>
          <a:xfrm>
            <a:off x="13972216" y="5272294"/>
            <a:ext cx="5598267" cy="5258813"/>
          </a:xfrm>
          <a:prstGeom prst="rect">
            <a:avLst/>
          </a:prstGeom>
        </p:spPr>
      </p:pic>
      <p:pic>
        <p:nvPicPr>
          <p:cNvPr id="16" name="Picture 15">
            <a:extLst>
              <a:ext uri="{FF2B5EF4-FFF2-40B4-BE49-F238E27FC236}">
                <a16:creationId xmlns:a16="http://schemas.microsoft.com/office/drawing/2014/main" id="{2E4D92EC-3D0D-8D1B-BBC2-DB5E05FD5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191" y="-3108330"/>
            <a:ext cx="9189583" cy="2251501"/>
          </a:xfrm>
          <a:prstGeom prst="rect">
            <a:avLst/>
          </a:prstGeom>
        </p:spPr>
      </p:pic>
    </p:spTree>
    <p:extLst>
      <p:ext uri="{BB962C8B-B14F-4D97-AF65-F5344CB8AC3E}">
        <p14:creationId xmlns:p14="http://schemas.microsoft.com/office/powerpoint/2010/main" val="248126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0" y="0"/>
            <a:ext cx="12192000" cy="6858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854F30D9-5EF0-8829-B24D-305345CD9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696" y="1963660"/>
            <a:ext cx="9189583" cy="2251501"/>
          </a:xfrm>
          <a:prstGeom prst="rect">
            <a:avLst/>
          </a:prstGeom>
        </p:spPr>
      </p:pic>
      <p:pic>
        <p:nvPicPr>
          <p:cNvPr id="11" name="Picture 10">
            <a:extLst>
              <a:ext uri="{FF2B5EF4-FFF2-40B4-BE49-F238E27FC236}">
                <a16:creationId xmlns:a16="http://schemas.microsoft.com/office/drawing/2014/main" id="{9CE96E66-7E29-F203-F453-DB4F0EB58E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60" b="95809" l="10000" r="90000">
                        <a14:foregroundMark x1="31071" y1="10827" x2="31071" y2="10827"/>
                        <a14:foregroundMark x1="30595" y1="6054" x2="30595" y2="6054"/>
                        <a14:foregroundMark x1="47619" y1="3376" x2="47619" y2="3376"/>
                        <a14:foregroundMark x1="30952" y1="64610" x2="30952" y2="64610"/>
                        <a14:foregroundMark x1="39405" y1="90803" x2="39405" y2="90803"/>
                        <a14:foregroundMark x1="50238" y1="95809" x2="50238" y2="95809"/>
                        <a14:foregroundMark x1="55238" y1="92317" x2="55238" y2="92317"/>
                        <a14:foregroundMark x1="55595" y1="93132" x2="55595" y2="93132"/>
                        <a14:foregroundMark x1="44881" y1="90803" x2="44881" y2="90803"/>
                        <a14:foregroundMark x1="43095" y1="81490" x2="43095" y2="81490"/>
                        <a14:foregroundMark x1="32976" y1="89523" x2="32976" y2="89523"/>
                        <a14:foregroundMark x1="22262" y1="68219" x2="22262" y2="68219"/>
                        <a14:foregroundMark x1="18452" y1="68685" x2="18452" y2="68685"/>
                        <a14:foregroundMark x1="22500" y1="67870" x2="22500" y2="67870"/>
                        <a14:foregroundMark x1="62381" y1="21537" x2="62381" y2="21537"/>
                      </a14:backgroundRemoval>
                    </a14:imgEffect>
                  </a14:imgLayer>
                </a14:imgProps>
              </a:ext>
              <a:ext uri="{28A0092B-C50C-407E-A947-70E740481C1C}">
                <a14:useLocalDpi xmlns:a14="http://schemas.microsoft.com/office/drawing/2010/main" val="0"/>
              </a:ext>
            </a:extLst>
          </a:blip>
          <a:stretch>
            <a:fillRect/>
          </a:stretch>
        </p:blipFill>
        <p:spPr>
          <a:xfrm>
            <a:off x="-780172" y="1248934"/>
            <a:ext cx="5598267" cy="5258813"/>
          </a:xfrm>
          <a:prstGeom prst="rect">
            <a:avLst/>
          </a:prstGeom>
        </p:spPr>
      </p:pic>
      <p:sp>
        <p:nvSpPr>
          <p:cNvPr id="2" name="Star: 5 Points 1">
            <a:extLst>
              <a:ext uri="{FF2B5EF4-FFF2-40B4-BE49-F238E27FC236}">
                <a16:creationId xmlns:a16="http://schemas.microsoft.com/office/drawing/2014/main" id="{8D8E6141-16F4-0C83-EAC2-6ABD281596F0}"/>
              </a:ext>
            </a:extLst>
          </p:cNvPr>
          <p:cNvSpPr/>
          <p:nvPr/>
        </p:nvSpPr>
        <p:spPr>
          <a:xfrm>
            <a:off x="7327411" y="1613512"/>
            <a:ext cx="687185" cy="700295"/>
          </a:xfrm>
          <a:prstGeom prst="star5">
            <a:avLst/>
          </a:prstGeom>
          <a:solidFill>
            <a:srgbClr val="09E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tar: 4 Points 2">
            <a:extLst>
              <a:ext uri="{FF2B5EF4-FFF2-40B4-BE49-F238E27FC236}">
                <a16:creationId xmlns:a16="http://schemas.microsoft.com/office/drawing/2014/main" id="{71266A43-4721-EAA6-8A61-DE7EC229800E}"/>
              </a:ext>
            </a:extLst>
          </p:cNvPr>
          <p:cNvSpPr/>
          <p:nvPr/>
        </p:nvSpPr>
        <p:spPr>
          <a:xfrm>
            <a:off x="10523913" y="5336771"/>
            <a:ext cx="748145" cy="842050"/>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5540A6EB-7687-8E3B-9F9D-59612267517D}"/>
              </a:ext>
            </a:extLst>
          </p:cNvPr>
          <p:cNvSpPr/>
          <p:nvPr/>
        </p:nvSpPr>
        <p:spPr>
          <a:xfrm>
            <a:off x="10523913" y="578846"/>
            <a:ext cx="515389" cy="526407"/>
          </a:xfrm>
          <a:prstGeom prst="flowChartConnector">
            <a:avLst/>
          </a:prstGeom>
          <a:solidFill>
            <a:srgbClr val="14DB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14DBFE"/>
              </a:solidFill>
            </a:endParaRPr>
          </a:p>
        </p:txBody>
      </p:sp>
      <p:sp>
        <p:nvSpPr>
          <p:cNvPr id="6" name="Arrow: Quad 5">
            <a:extLst>
              <a:ext uri="{FF2B5EF4-FFF2-40B4-BE49-F238E27FC236}">
                <a16:creationId xmlns:a16="http://schemas.microsoft.com/office/drawing/2014/main" id="{F5C3828B-7434-979E-EF23-E80C0846833E}"/>
              </a:ext>
            </a:extLst>
          </p:cNvPr>
          <p:cNvSpPr/>
          <p:nvPr/>
        </p:nvSpPr>
        <p:spPr>
          <a:xfrm rot="2859411">
            <a:off x="4113453" y="4645984"/>
            <a:ext cx="914400" cy="877626"/>
          </a:xfrm>
          <a:prstGeom prst="quadArrow">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Multiplication Sign 6">
            <a:extLst>
              <a:ext uri="{FF2B5EF4-FFF2-40B4-BE49-F238E27FC236}">
                <a16:creationId xmlns:a16="http://schemas.microsoft.com/office/drawing/2014/main" id="{85F236D8-996E-7CE0-DECF-024DD7307262}"/>
              </a:ext>
            </a:extLst>
          </p:cNvPr>
          <p:cNvSpPr/>
          <p:nvPr/>
        </p:nvSpPr>
        <p:spPr>
          <a:xfrm>
            <a:off x="10582101" y="629012"/>
            <a:ext cx="399011" cy="426074"/>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ircle: Hollow 7">
            <a:extLst>
              <a:ext uri="{FF2B5EF4-FFF2-40B4-BE49-F238E27FC236}">
                <a16:creationId xmlns:a16="http://schemas.microsoft.com/office/drawing/2014/main" id="{032D6083-40A9-542C-FD22-F5DF91E220C0}"/>
              </a:ext>
            </a:extLst>
          </p:cNvPr>
          <p:cNvSpPr/>
          <p:nvPr/>
        </p:nvSpPr>
        <p:spPr>
          <a:xfrm>
            <a:off x="7547956" y="1845424"/>
            <a:ext cx="250337" cy="267101"/>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84999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812800" y="-696686"/>
            <a:ext cx="13745648" cy="812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8F32B3DB-F60F-FCE3-6CD0-CF5B020B39C9}"/>
              </a:ext>
            </a:extLst>
          </p:cNvPr>
          <p:cNvSpPr/>
          <p:nvPr/>
        </p:nvSpPr>
        <p:spPr>
          <a:xfrm rot="18512580">
            <a:off x="5574560" y="4703573"/>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BCFA8CD-ED66-6EFD-F79A-9C3E606D9329}"/>
              </a:ext>
            </a:extLst>
          </p:cNvPr>
          <p:cNvSpPr/>
          <p:nvPr/>
        </p:nvSpPr>
        <p:spPr>
          <a:xfrm rot="18780089">
            <a:off x="6562816" y="4703570"/>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719C7A2-A7E6-C9CE-E4BB-FE9361F07173}"/>
              </a:ext>
            </a:extLst>
          </p:cNvPr>
          <p:cNvSpPr/>
          <p:nvPr/>
        </p:nvSpPr>
        <p:spPr>
          <a:xfrm rot="19521648">
            <a:off x="8622894" y="4703574"/>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1986EDB-07F5-9F2F-0BBF-39FEDD82326B}"/>
              </a:ext>
            </a:extLst>
          </p:cNvPr>
          <p:cNvSpPr txBox="1"/>
          <p:nvPr/>
        </p:nvSpPr>
        <p:spPr>
          <a:xfrm>
            <a:off x="1930400" y="838885"/>
            <a:ext cx="3644900" cy="369332"/>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523C02F2-D8C5-951D-BBE9-27B046AB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931" y="5876771"/>
            <a:ext cx="4462639" cy="5597237"/>
          </a:xfrm>
          <a:prstGeom prst="rect">
            <a:avLst/>
          </a:prstGeom>
          <a:ln>
            <a:noFill/>
          </a:ln>
          <a:effectLst>
            <a:outerShdw blurRad="88900" dist="63500" dir="7620000" sx="104000" sy="104000" algn="tr" rotWithShape="0">
              <a:prstClr val="black">
                <a:alpha val="40000"/>
              </a:prstClr>
            </a:outerShdw>
          </a:effectLst>
        </p:spPr>
      </p:pic>
      <p:sp>
        <p:nvSpPr>
          <p:cNvPr id="9" name="TextBox 8">
            <a:extLst>
              <a:ext uri="{FF2B5EF4-FFF2-40B4-BE49-F238E27FC236}">
                <a16:creationId xmlns:a16="http://schemas.microsoft.com/office/drawing/2014/main" id="{7398BB05-1FFB-1D7D-8A66-244D3D36F86F}"/>
              </a:ext>
            </a:extLst>
          </p:cNvPr>
          <p:cNvSpPr txBox="1"/>
          <p:nvPr/>
        </p:nvSpPr>
        <p:spPr>
          <a:xfrm>
            <a:off x="-3299792" y="7798226"/>
            <a:ext cx="2941983" cy="1754326"/>
          </a:xfrm>
          <a:prstGeom prst="rect">
            <a:avLst/>
          </a:prstGeom>
          <a:noFill/>
        </p:spPr>
        <p:txBody>
          <a:bodyPr wrap="square" rtlCol="0">
            <a:spAutoFit/>
          </a:bodyPr>
          <a:lstStyle/>
          <a:p>
            <a:r>
              <a:rPr lang="en-IN" sz="1800" dirty="0">
                <a:solidFill>
                  <a:srgbClr val="09E151"/>
                </a:solidFill>
                <a:latin typeface="SDGlitchRobotDemo" pitchFamily="2" charset="0"/>
              </a:rPr>
              <a:t>Sravan Dwadasi</a:t>
            </a:r>
          </a:p>
          <a:p>
            <a:r>
              <a:rPr lang="en-IN" sz="1800" dirty="0" err="1">
                <a:solidFill>
                  <a:srgbClr val="09E151"/>
                </a:solidFill>
                <a:latin typeface="SDGlitchRobotDemo" pitchFamily="2" charset="0"/>
              </a:rPr>
              <a:t>Seelam</a:t>
            </a:r>
            <a:r>
              <a:rPr lang="en-IN" sz="1800" dirty="0">
                <a:solidFill>
                  <a:srgbClr val="09E151"/>
                </a:solidFill>
                <a:latin typeface="SDGlitchRobotDemo" pitchFamily="2" charset="0"/>
              </a:rPr>
              <a:t> Ram </a:t>
            </a:r>
            <a:r>
              <a:rPr lang="en-IN" sz="1800" dirty="0" err="1">
                <a:solidFill>
                  <a:srgbClr val="09E151"/>
                </a:solidFill>
                <a:latin typeface="SDGlitchRobotDemo" pitchFamily="2" charset="0"/>
              </a:rPr>
              <a:t>mohan</a:t>
            </a:r>
            <a:r>
              <a:rPr lang="en-IN" sz="1800" dirty="0">
                <a:solidFill>
                  <a:srgbClr val="09E151"/>
                </a:solidFill>
                <a:latin typeface="SDGlitchRobotDemo" pitchFamily="2" charset="0"/>
              </a:rPr>
              <a:t> Reddy</a:t>
            </a:r>
          </a:p>
          <a:p>
            <a:r>
              <a:rPr lang="en-IN" sz="1800" dirty="0">
                <a:solidFill>
                  <a:srgbClr val="09E151"/>
                </a:solidFill>
                <a:latin typeface="SDGlitchRobotDemo" pitchFamily="2" charset="0"/>
              </a:rPr>
              <a:t>CH Sai Ganesh</a:t>
            </a:r>
          </a:p>
          <a:p>
            <a:r>
              <a:rPr lang="en-IN" sz="1800" dirty="0">
                <a:solidFill>
                  <a:srgbClr val="09E151"/>
                </a:solidFill>
                <a:latin typeface="SDGlitchRobotDemo" pitchFamily="2" charset="0"/>
              </a:rPr>
              <a:t>G Vidya Charan</a:t>
            </a:r>
          </a:p>
          <a:p>
            <a:endParaRPr lang="en-IN" dirty="0"/>
          </a:p>
        </p:txBody>
      </p:sp>
      <p:sp>
        <p:nvSpPr>
          <p:cNvPr id="5" name="TextBox 4">
            <a:extLst>
              <a:ext uri="{FF2B5EF4-FFF2-40B4-BE49-F238E27FC236}">
                <a16:creationId xmlns:a16="http://schemas.microsoft.com/office/drawing/2014/main" id="{CF935393-1CA5-489D-832B-3FFF940E26FF}"/>
              </a:ext>
            </a:extLst>
          </p:cNvPr>
          <p:cNvSpPr txBox="1"/>
          <p:nvPr/>
        </p:nvSpPr>
        <p:spPr>
          <a:xfrm>
            <a:off x="106775" y="2094216"/>
            <a:ext cx="9466716" cy="3477875"/>
          </a:xfrm>
          <a:prstGeom prst="rect">
            <a:avLst/>
          </a:prstGeom>
          <a:noFill/>
        </p:spPr>
        <p:txBody>
          <a:bodyPr wrap="square" rtlCol="0">
            <a:spAutoFit/>
          </a:bodyPr>
          <a:lstStyle/>
          <a:p>
            <a:pPr>
              <a:buFont typeface="Arial" panose="020B0604020202020204" pitchFamily="34" charset="0"/>
              <a:buChar char="•"/>
            </a:pPr>
            <a:r>
              <a:rPr lang="en-US" sz="4000" b="0" i="0" u="none" strike="noStrike" dirty="0">
                <a:solidFill>
                  <a:srgbClr val="09E151"/>
                </a:solidFill>
                <a:effectLst/>
                <a:latin typeface="SDGlitchRobotDemo" pitchFamily="2" charset="0"/>
              </a:rPr>
              <a:t>Scheduling Conflicts</a:t>
            </a:r>
            <a:endParaRPr lang="en-US" sz="4000" dirty="0">
              <a:solidFill>
                <a:srgbClr val="09E151"/>
              </a:solidFill>
              <a:latin typeface="SDGlitchRobotDemo" pitchFamily="2" charset="0"/>
            </a:endParaRPr>
          </a:p>
          <a:p>
            <a:pPr>
              <a:buFont typeface="Arial" panose="020B0604020202020204" pitchFamily="34" charset="0"/>
              <a:buChar char="•"/>
            </a:pPr>
            <a:r>
              <a:rPr lang="en-US" sz="4000" b="0" i="0" u="none" strike="noStrike" dirty="0">
                <a:solidFill>
                  <a:srgbClr val="09E151"/>
                </a:solidFill>
                <a:effectLst/>
                <a:latin typeface="SDGlitchRobotDemo" pitchFamily="2" charset="0"/>
              </a:rPr>
              <a:t>Reliability</a:t>
            </a:r>
            <a:endParaRPr lang="en-US" sz="4000" dirty="0">
              <a:solidFill>
                <a:srgbClr val="09E151"/>
              </a:solidFill>
              <a:latin typeface="SDGlitchRobotDemo" pitchFamily="2" charset="0"/>
            </a:endParaRPr>
          </a:p>
          <a:p>
            <a:pPr>
              <a:buFont typeface="Arial" panose="020B0604020202020204" pitchFamily="34" charset="0"/>
              <a:buChar char="•"/>
            </a:pPr>
            <a:r>
              <a:rPr lang="en-US" sz="4000" b="0" i="0" u="none" strike="noStrike" dirty="0">
                <a:solidFill>
                  <a:srgbClr val="09E151"/>
                </a:solidFill>
                <a:effectLst/>
                <a:latin typeface="SDGlitchRobotDemo" pitchFamily="2" charset="0"/>
              </a:rPr>
              <a:t>Safety and Privacy Concerns</a:t>
            </a:r>
            <a:endParaRPr lang="en-US" sz="4000" dirty="0">
              <a:solidFill>
                <a:srgbClr val="09E151"/>
              </a:solidFill>
              <a:latin typeface="SDGlitchRobotDemo" pitchFamily="2" charset="0"/>
            </a:endParaRPr>
          </a:p>
          <a:p>
            <a:pPr>
              <a:buFont typeface="Arial" panose="020B0604020202020204" pitchFamily="34" charset="0"/>
              <a:buChar char="•"/>
            </a:pPr>
            <a:r>
              <a:rPr lang="en-US" sz="4000" b="0" i="0" u="none" strike="noStrike" dirty="0">
                <a:solidFill>
                  <a:srgbClr val="09E151"/>
                </a:solidFill>
                <a:effectLst/>
                <a:latin typeface="SDGlitchRobotDemo" pitchFamily="2" charset="0"/>
              </a:rPr>
              <a:t>Lack of flexibility</a:t>
            </a:r>
            <a:endParaRPr lang="en-US" sz="4000" dirty="0">
              <a:solidFill>
                <a:srgbClr val="09E151"/>
              </a:solidFill>
              <a:latin typeface="SDGlitchRobotDemo" pitchFamily="2" charset="0"/>
            </a:endParaRPr>
          </a:p>
          <a:p>
            <a:pPr>
              <a:buFont typeface="Arial" panose="020B0604020202020204" pitchFamily="34" charset="0"/>
              <a:buChar char="•"/>
            </a:pPr>
            <a:r>
              <a:rPr lang="en-US" sz="4000" b="0" i="0" u="none" strike="noStrike" dirty="0">
                <a:solidFill>
                  <a:srgbClr val="09E151"/>
                </a:solidFill>
                <a:effectLst/>
                <a:latin typeface="SDGlitchRobotDemo" pitchFamily="2" charset="0"/>
              </a:rPr>
              <a:t>Limited Options</a:t>
            </a:r>
            <a:endParaRPr lang="en-US" sz="4000" dirty="0">
              <a:solidFill>
                <a:srgbClr val="09E151"/>
              </a:solidFill>
              <a:latin typeface="SDGlitchRobotDemo" pitchFamily="2" charset="0"/>
            </a:endParaRPr>
          </a:p>
          <a:p>
            <a:endParaRPr lang="en-IN" sz="2000" dirty="0">
              <a:solidFill>
                <a:srgbClr val="09E151"/>
              </a:solidFill>
            </a:endParaRPr>
          </a:p>
        </p:txBody>
      </p:sp>
      <p:sp>
        <p:nvSpPr>
          <p:cNvPr id="7" name="TextBox 6">
            <a:extLst>
              <a:ext uri="{FF2B5EF4-FFF2-40B4-BE49-F238E27FC236}">
                <a16:creationId xmlns:a16="http://schemas.microsoft.com/office/drawing/2014/main" id="{AE8F4484-37A7-D2E7-8EAB-292BE1531BA9}"/>
              </a:ext>
            </a:extLst>
          </p:cNvPr>
          <p:cNvSpPr txBox="1"/>
          <p:nvPr/>
        </p:nvSpPr>
        <p:spPr>
          <a:xfrm>
            <a:off x="-76611" y="352636"/>
            <a:ext cx="12748066" cy="1015663"/>
          </a:xfrm>
          <a:prstGeom prst="rect">
            <a:avLst/>
          </a:prstGeom>
          <a:noFill/>
        </p:spPr>
        <p:txBody>
          <a:bodyPr wrap="square" rtlCol="0">
            <a:spAutoFit/>
          </a:bodyPr>
          <a:lstStyle/>
          <a:p>
            <a:r>
              <a:rPr lang="en-US" sz="6000" b="1" i="0" u="none" strike="noStrike" dirty="0">
                <a:solidFill>
                  <a:schemeClr val="bg1"/>
                </a:solidFill>
                <a:effectLst/>
                <a:latin typeface="SDGlitchRobotDemo" pitchFamily="2" charset="0"/>
              </a:rPr>
              <a:t>Challenges and problems</a:t>
            </a:r>
          </a:p>
        </p:txBody>
      </p:sp>
      <p:pic>
        <p:nvPicPr>
          <p:cNvPr id="12" name="Picture 11">
            <a:extLst>
              <a:ext uri="{FF2B5EF4-FFF2-40B4-BE49-F238E27FC236}">
                <a16:creationId xmlns:a16="http://schemas.microsoft.com/office/drawing/2014/main" id="{25075B70-77DF-2980-A810-02E4C7F6E6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88" b="89882" l="2688" r="97688">
                        <a14:foregroundMark x1="8438" y1="47901" x2="8438" y2="47901"/>
                        <a14:foregroundMark x1="5313" y1="38967" x2="5313" y2="38967"/>
                        <a14:foregroundMark x1="5063" y1="51346" x2="5063" y2="51346"/>
                        <a14:foregroundMark x1="4563" y1="45533" x2="4563" y2="45533"/>
                        <a14:foregroundMark x1="4563" y1="38967" x2="4563" y2="38967"/>
                        <a14:foregroundMark x1="5375" y1="54790" x2="5375" y2="54790"/>
                        <a14:foregroundMark x1="5375" y1="54790" x2="5375" y2="54790"/>
                        <a14:foregroundMark x1="7375" y1="52960" x2="5688" y2="55544"/>
                        <a14:foregroundMark x1="5688" y1="55544" x2="7438" y2="61895"/>
                        <a14:foregroundMark x1="7438" y1="61895" x2="9563" y2="62863"/>
                        <a14:foregroundMark x1="9563" y1="62863" x2="9563" y2="62863"/>
                        <a14:foregroundMark x1="3313" y1="59419" x2="2688" y2="56189"/>
                        <a14:foregroundMark x1="15250" y1="60710" x2="36563" y2="73197"/>
                        <a14:foregroundMark x1="36563" y1="73197" x2="44688" y2="71475"/>
                        <a14:foregroundMark x1="44688" y1="71475" x2="48500" y2="61033"/>
                        <a14:foregroundMark x1="48500" y1="61033" x2="48063" y2="58881"/>
                        <a14:foregroundMark x1="6000" y1="69214" x2="18500" y2="74489"/>
                        <a14:foregroundMark x1="18500" y1="74489" x2="24625" y2="74273"/>
                        <a14:foregroundMark x1="24625" y1="74273" x2="26125" y2="74381"/>
                        <a14:foregroundMark x1="26188" y1="78364" x2="51313" y2="82024"/>
                        <a14:foregroundMark x1="51313" y1="82024" x2="56625" y2="81593"/>
                        <a14:foregroundMark x1="56625" y1="81593" x2="61375" y2="78687"/>
                        <a14:foregroundMark x1="61375" y1="78687" x2="82188" y2="55113"/>
                        <a14:foregroundMark x1="29438" y1="80732" x2="61500" y2="84499"/>
                        <a14:foregroundMark x1="61500" y1="84499" x2="66625" y2="89236"/>
                        <a14:foregroundMark x1="66625" y1="89236" x2="66625" y2="89236"/>
                        <a14:foregroundMark x1="67625" y1="87621" x2="68813" y2="76211"/>
                        <a14:foregroundMark x1="68813" y1="76211" x2="69188" y2="75673"/>
                        <a14:foregroundMark x1="68500" y1="86114" x2="69313" y2="83746"/>
                        <a14:foregroundMark x1="69000" y1="86329" x2="67875" y2="88159"/>
                        <a14:foregroundMark x1="25563" y1="38428" x2="68250" y2="19053"/>
                        <a14:foregroundMark x1="68250" y1="19053" x2="71125" y2="20344"/>
                        <a14:foregroundMark x1="61500" y1="43595" x2="66500" y2="46717"/>
                        <a14:foregroundMark x1="91813" y1="32078" x2="95313" y2="47793"/>
                        <a14:foregroundMark x1="95313" y1="47793" x2="93875" y2="52422"/>
                        <a14:foregroundMark x1="83313" y1="55544" x2="91625" y2="54575"/>
                        <a14:foregroundMark x1="92563" y1="57804" x2="95375" y2="52207"/>
                        <a14:foregroundMark x1="95375" y1="52207" x2="95375" y2="52207"/>
                        <a14:foregroundMark x1="93688" y1="59311" x2="94438" y2="56943"/>
                        <a14:foregroundMark x1="93063" y1="58881" x2="92875" y2="59957"/>
                        <a14:foregroundMark x1="88063" y1="56943" x2="88250" y2="57266"/>
                        <a14:foregroundMark x1="95500" y1="41119" x2="97688" y2="44133"/>
                        <a14:foregroundMark x1="37438" y1="56943" x2="41938" y2="54252"/>
                        <a14:foregroundMark x1="41938" y1="54252" x2="42750" y2="51668"/>
                        <a14:foregroundMark x1="34250" y1="57158" x2="40688" y2="54360"/>
                        <a14:foregroundMark x1="40688" y1="54360" x2="42875" y2="51668"/>
                        <a14:foregroundMark x1="71500" y1="77072" x2="72688" y2="74812"/>
                        <a14:backgroundMark x1="3813" y1="76426" x2="1000" y2="59311"/>
                      </a14:backgroundRemoval>
                    </a14:imgEffect>
                  </a14:imgLayer>
                </a14:imgProps>
              </a:ext>
              <a:ext uri="{28A0092B-C50C-407E-A947-70E740481C1C}">
                <a14:useLocalDpi xmlns:a14="http://schemas.microsoft.com/office/drawing/2010/main" val="0"/>
              </a:ext>
            </a:extLst>
          </a:blip>
          <a:stretch>
            <a:fillRect/>
          </a:stretch>
        </p:blipFill>
        <p:spPr>
          <a:xfrm>
            <a:off x="9969502" y="7594102"/>
            <a:ext cx="5922748" cy="3325544"/>
          </a:xfrm>
          <a:prstGeom prst="rect">
            <a:avLst/>
          </a:prstGeom>
        </p:spPr>
      </p:pic>
    </p:spTree>
    <p:extLst>
      <p:ext uri="{BB962C8B-B14F-4D97-AF65-F5344CB8AC3E}">
        <p14:creationId xmlns:p14="http://schemas.microsoft.com/office/powerpoint/2010/main" val="264214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812800" y="-621937"/>
            <a:ext cx="14132560" cy="81018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31986EDB-07F5-9F2F-0BBF-39FEDD82326B}"/>
              </a:ext>
            </a:extLst>
          </p:cNvPr>
          <p:cNvSpPr txBox="1"/>
          <p:nvPr/>
        </p:nvSpPr>
        <p:spPr>
          <a:xfrm>
            <a:off x="1644818" y="537354"/>
            <a:ext cx="3644900" cy="369332"/>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523C02F2-D8C5-951D-BBE9-27B046AB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931" y="5876771"/>
            <a:ext cx="4462639" cy="5597237"/>
          </a:xfrm>
          <a:prstGeom prst="rect">
            <a:avLst/>
          </a:prstGeom>
          <a:ln>
            <a:noFill/>
          </a:ln>
          <a:effectLst>
            <a:outerShdw blurRad="88900" dist="63500" dir="7620000" sx="104000" sy="104000" algn="tr" rotWithShape="0">
              <a:prstClr val="black">
                <a:alpha val="40000"/>
              </a:prstClr>
            </a:outerShdw>
          </a:effectLst>
        </p:spPr>
      </p:pic>
      <p:sp>
        <p:nvSpPr>
          <p:cNvPr id="9" name="TextBox 8">
            <a:extLst>
              <a:ext uri="{FF2B5EF4-FFF2-40B4-BE49-F238E27FC236}">
                <a16:creationId xmlns:a16="http://schemas.microsoft.com/office/drawing/2014/main" id="{7398BB05-1FFB-1D7D-8A66-244D3D36F86F}"/>
              </a:ext>
            </a:extLst>
          </p:cNvPr>
          <p:cNvSpPr txBox="1"/>
          <p:nvPr/>
        </p:nvSpPr>
        <p:spPr>
          <a:xfrm>
            <a:off x="-3299792" y="7798226"/>
            <a:ext cx="2941983" cy="1754326"/>
          </a:xfrm>
          <a:prstGeom prst="rect">
            <a:avLst/>
          </a:prstGeom>
          <a:noFill/>
        </p:spPr>
        <p:txBody>
          <a:bodyPr wrap="square" rtlCol="0">
            <a:spAutoFit/>
          </a:bodyPr>
          <a:lstStyle/>
          <a:p>
            <a:r>
              <a:rPr lang="en-IN" sz="1800" dirty="0">
                <a:solidFill>
                  <a:srgbClr val="09E151"/>
                </a:solidFill>
                <a:latin typeface="SDGlitchRobotDemo" pitchFamily="2" charset="0"/>
              </a:rPr>
              <a:t>Sravan Dwadasi</a:t>
            </a:r>
          </a:p>
          <a:p>
            <a:r>
              <a:rPr lang="en-IN" sz="1800" dirty="0" err="1">
                <a:solidFill>
                  <a:srgbClr val="09E151"/>
                </a:solidFill>
                <a:latin typeface="SDGlitchRobotDemo" pitchFamily="2" charset="0"/>
              </a:rPr>
              <a:t>Seelam</a:t>
            </a:r>
            <a:r>
              <a:rPr lang="en-IN" sz="1800" dirty="0">
                <a:solidFill>
                  <a:srgbClr val="09E151"/>
                </a:solidFill>
                <a:latin typeface="SDGlitchRobotDemo" pitchFamily="2" charset="0"/>
              </a:rPr>
              <a:t> Ram </a:t>
            </a:r>
            <a:r>
              <a:rPr lang="en-IN" sz="1800" dirty="0" err="1">
                <a:solidFill>
                  <a:srgbClr val="09E151"/>
                </a:solidFill>
                <a:latin typeface="SDGlitchRobotDemo" pitchFamily="2" charset="0"/>
              </a:rPr>
              <a:t>mohan</a:t>
            </a:r>
            <a:r>
              <a:rPr lang="en-IN" sz="1800" dirty="0">
                <a:solidFill>
                  <a:srgbClr val="09E151"/>
                </a:solidFill>
                <a:latin typeface="SDGlitchRobotDemo" pitchFamily="2" charset="0"/>
              </a:rPr>
              <a:t> Reddy</a:t>
            </a:r>
          </a:p>
          <a:p>
            <a:r>
              <a:rPr lang="en-IN" sz="1800" dirty="0">
                <a:solidFill>
                  <a:srgbClr val="09E151"/>
                </a:solidFill>
                <a:latin typeface="SDGlitchRobotDemo" pitchFamily="2" charset="0"/>
              </a:rPr>
              <a:t>CH Sai Ganesh</a:t>
            </a:r>
          </a:p>
          <a:p>
            <a:r>
              <a:rPr lang="en-IN" sz="1800" dirty="0">
                <a:solidFill>
                  <a:srgbClr val="09E151"/>
                </a:solidFill>
                <a:latin typeface="SDGlitchRobotDemo" pitchFamily="2" charset="0"/>
              </a:rPr>
              <a:t>G Vidya Charan</a:t>
            </a:r>
          </a:p>
          <a:p>
            <a:endParaRPr lang="en-IN" dirty="0"/>
          </a:p>
        </p:txBody>
      </p:sp>
      <p:pic>
        <p:nvPicPr>
          <p:cNvPr id="12" name="Picture 11">
            <a:extLst>
              <a:ext uri="{FF2B5EF4-FFF2-40B4-BE49-F238E27FC236}">
                <a16:creationId xmlns:a16="http://schemas.microsoft.com/office/drawing/2014/main" id="{25075B70-77DF-2980-A810-02E4C7F6E6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88" b="89882" l="2688" r="97688">
                        <a14:foregroundMark x1="8438" y1="47901" x2="8438" y2="47901"/>
                        <a14:foregroundMark x1="5313" y1="38967" x2="5313" y2="38967"/>
                        <a14:foregroundMark x1="5063" y1="51346" x2="5063" y2="51346"/>
                        <a14:foregroundMark x1="4563" y1="45533" x2="4563" y2="45533"/>
                        <a14:foregroundMark x1="4563" y1="38967" x2="4563" y2="38967"/>
                        <a14:foregroundMark x1="5375" y1="54790" x2="5375" y2="54790"/>
                        <a14:foregroundMark x1="5375" y1="54790" x2="5375" y2="54790"/>
                        <a14:foregroundMark x1="7375" y1="52960" x2="5688" y2="55544"/>
                        <a14:foregroundMark x1="5688" y1="55544" x2="7438" y2="61895"/>
                        <a14:foregroundMark x1="7438" y1="61895" x2="9563" y2="62863"/>
                        <a14:foregroundMark x1="9563" y1="62863" x2="9563" y2="62863"/>
                        <a14:foregroundMark x1="3313" y1="59419" x2="2688" y2="56189"/>
                        <a14:foregroundMark x1="15250" y1="60710" x2="36563" y2="73197"/>
                        <a14:foregroundMark x1="36563" y1="73197" x2="44688" y2="71475"/>
                        <a14:foregroundMark x1="44688" y1="71475" x2="48500" y2="61033"/>
                        <a14:foregroundMark x1="48500" y1="61033" x2="48063" y2="58881"/>
                        <a14:foregroundMark x1="6000" y1="69214" x2="18500" y2="74489"/>
                        <a14:foregroundMark x1="18500" y1="74489" x2="24625" y2="74273"/>
                        <a14:foregroundMark x1="24625" y1="74273" x2="26125" y2="74381"/>
                        <a14:foregroundMark x1="26188" y1="78364" x2="51313" y2="82024"/>
                        <a14:foregroundMark x1="51313" y1="82024" x2="56625" y2="81593"/>
                        <a14:foregroundMark x1="56625" y1="81593" x2="61375" y2="78687"/>
                        <a14:foregroundMark x1="61375" y1="78687" x2="82188" y2="55113"/>
                        <a14:foregroundMark x1="29438" y1="80732" x2="61500" y2="84499"/>
                        <a14:foregroundMark x1="61500" y1="84499" x2="66625" y2="89236"/>
                        <a14:foregroundMark x1="66625" y1="89236" x2="66625" y2="89236"/>
                        <a14:foregroundMark x1="67625" y1="87621" x2="68813" y2="76211"/>
                        <a14:foregroundMark x1="68813" y1="76211" x2="69188" y2="75673"/>
                        <a14:foregroundMark x1="68500" y1="86114" x2="69313" y2="83746"/>
                        <a14:foregroundMark x1="69000" y1="86329" x2="67875" y2="88159"/>
                        <a14:foregroundMark x1="25563" y1="38428" x2="68250" y2="19053"/>
                        <a14:foregroundMark x1="68250" y1="19053" x2="71125" y2="20344"/>
                        <a14:foregroundMark x1="61500" y1="43595" x2="66500" y2="46717"/>
                        <a14:foregroundMark x1="91813" y1="32078" x2="95313" y2="47793"/>
                        <a14:foregroundMark x1="95313" y1="47793" x2="93875" y2="52422"/>
                        <a14:foregroundMark x1="83313" y1="55544" x2="91625" y2="54575"/>
                        <a14:foregroundMark x1="92563" y1="57804" x2="95375" y2="52207"/>
                        <a14:foregroundMark x1="95375" y1="52207" x2="95375" y2="52207"/>
                        <a14:foregroundMark x1="93688" y1="59311" x2="94438" y2="56943"/>
                        <a14:foregroundMark x1="93063" y1="58881" x2="92875" y2="59957"/>
                        <a14:foregroundMark x1="88063" y1="56943" x2="88250" y2="57266"/>
                        <a14:foregroundMark x1="95500" y1="41119" x2="97688" y2="44133"/>
                        <a14:foregroundMark x1="37438" y1="56943" x2="41938" y2="54252"/>
                        <a14:foregroundMark x1="41938" y1="54252" x2="42750" y2="51668"/>
                        <a14:foregroundMark x1="34250" y1="57158" x2="40688" y2="54360"/>
                        <a14:foregroundMark x1="40688" y1="54360" x2="42875" y2="51668"/>
                        <a14:foregroundMark x1="71500" y1="77072" x2="72688" y2="74812"/>
                        <a14:backgroundMark x1="3813" y1="76426" x2="1000" y2="59311"/>
                      </a14:backgroundRemoval>
                    </a14:imgEffect>
                  </a14:imgLayer>
                </a14:imgProps>
              </a:ext>
              <a:ext uri="{28A0092B-C50C-407E-A947-70E740481C1C}">
                <a14:useLocalDpi xmlns:a14="http://schemas.microsoft.com/office/drawing/2010/main" val="0"/>
              </a:ext>
            </a:extLst>
          </a:blip>
          <a:stretch>
            <a:fillRect/>
          </a:stretch>
        </p:blipFill>
        <p:spPr>
          <a:xfrm>
            <a:off x="9969502" y="7594102"/>
            <a:ext cx="5922748" cy="3325544"/>
          </a:xfrm>
          <a:prstGeom prst="rect">
            <a:avLst/>
          </a:prstGeom>
        </p:spPr>
      </p:pic>
      <p:sp>
        <p:nvSpPr>
          <p:cNvPr id="15" name="Rectangle 14">
            <a:extLst>
              <a:ext uri="{FF2B5EF4-FFF2-40B4-BE49-F238E27FC236}">
                <a16:creationId xmlns:a16="http://schemas.microsoft.com/office/drawing/2014/main" id="{C719C7A2-A7E6-C9CE-E4BB-FE9361F07173}"/>
              </a:ext>
            </a:extLst>
          </p:cNvPr>
          <p:cNvSpPr/>
          <p:nvPr/>
        </p:nvSpPr>
        <p:spPr>
          <a:xfrm rot="19253135">
            <a:off x="-3714350" y="-868521"/>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ABCFA8CD-ED66-6EFD-F79A-9C3E606D9329}"/>
              </a:ext>
            </a:extLst>
          </p:cNvPr>
          <p:cNvSpPr/>
          <p:nvPr/>
        </p:nvSpPr>
        <p:spPr>
          <a:xfrm rot="18986377">
            <a:off x="-3607669" y="-1679922"/>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F32B3DB-F60F-FCE3-6CD0-CF5B020B39C9}"/>
              </a:ext>
            </a:extLst>
          </p:cNvPr>
          <p:cNvSpPr/>
          <p:nvPr/>
        </p:nvSpPr>
        <p:spPr>
          <a:xfrm rot="18512580">
            <a:off x="-5439470" y="-1168633"/>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E814EE1-E863-CF0C-696B-408DC4370059}"/>
              </a:ext>
            </a:extLst>
          </p:cNvPr>
          <p:cNvSpPr txBox="1"/>
          <p:nvPr/>
        </p:nvSpPr>
        <p:spPr>
          <a:xfrm>
            <a:off x="5417646" y="198112"/>
            <a:ext cx="6960118" cy="1323439"/>
          </a:xfrm>
          <a:prstGeom prst="rect">
            <a:avLst/>
          </a:prstGeom>
          <a:noFill/>
        </p:spPr>
        <p:txBody>
          <a:bodyPr wrap="square" rtlCol="0">
            <a:spAutoFit/>
          </a:bodyPr>
          <a:lstStyle/>
          <a:p>
            <a:r>
              <a:rPr lang="en-IN" sz="8000" b="1" dirty="0">
                <a:solidFill>
                  <a:schemeClr val="bg1"/>
                </a:solidFill>
                <a:latin typeface="SDGlitchRobotDemo" pitchFamily="2" charset="0"/>
              </a:rPr>
              <a:t>introduction</a:t>
            </a:r>
          </a:p>
        </p:txBody>
      </p:sp>
      <p:sp>
        <p:nvSpPr>
          <p:cNvPr id="3" name="TextBox 2">
            <a:extLst>
              <a:ext uri="{FF2B5EF4-FFF2-40B4-BE49-F238E27FC236}">
                <a16:creationId xmlns:a16="http://schemas.microsoft.com/office/drawing/2014/main" id="{1497B9FB-D502-AF7E-BB10-10CA24C4FD7B}"/>
              </a:ext>
            </a:extLst>
          </p:cNvPr>
          <p:cNvSpPr txBox="1"/>
          <p:nvPr/>
        </p:nvSpPr>
        <p:spPr>
          <a:xfrm>
            <a:off x="320039" y="2499829"/>
            <a:ext cx="12275805" cy="4708981"/>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rgbClr val="09E151"/>
                </a:solidFill>
                <a:effectLst/>
                <a:latin typeface="SDGlitchRobotDemo" pitchFamily="2" charset="0"/>
              </a:rPr>
              <a:t>Cybercrime is a global concern due to criminals exploiting social media users to commit illegal activities</a:t>
            </a:r>
          </a:p>
          <a:p>
            <a:endParaRPr lang="en-US" sz="3200" dirty="0">
              <a:solidFill>
                <a:srgbClr val="09E151"/>
              </a:solidFill>
              <a:latin typeface="SDGlitchRobotDemo" pitchFamily="2" charset="0"/>
            </a:endParaRPr>
          </a:p>
          <a:p>
            <a:pPr marL="457200" indent="-457200">
              <a:buFont typeface="Arial" panose="020B0604020202020204" pitchFamily="34" charset="0"/>
              <a:buChar char="•"/>
            </a:pPr>
            <a:r>
              <a:rPr lang="en-US" sz="3200" b="0" i="0" dirty="0">
                <a:solidFill>
                  <a:srgbClr val="09E151"/>
                </a:solidFill>
                <a:effectLst/>
                <a:latin typeface="SDGlitchRobotDemo" pitchFamily="2" charset="0"/>
              </a:rPr>
              <a:t>Social media provides an opportunity for criminals terrorists and ordinary users to make threats to other people allowing them to abuse and humiliate people</a:t>
            </a:r>
            <a:endParaRPr lang="en-US" sz="3200" dirty="0">
              <a:solidFill>
                <a:srgbClr val="09E151"/>
              </a:solidFill>
              <a:latin typeface="SDGlitchRobotDemo" pitchFamily="2" charset="0"/>
            </a:endParaRPr>
          </a:p>
          <a:p>
            <a:pPr marL="457200" indent="-457200">
              <a:buFont typeface="Arial" panose="020B0604020202020204" pitchFamily="34" charset="0"/>
              <a:buChar char="•"/>
            </a:pPr>
            <a:endParaRPr lang="en-US" sz="2800" dirty="0">
              <a:solidFill>
                <a:srgbClr val="09E151"/>
              </a:solidFill>
              <a:latin typeface="SDGlitchRobotDemo" pitchFamily="2" charset="0"/>
            </a:endParaRPr>
          </a:p>
          <a:p>
            <a:endParaRPr lang="en-IN" sz="1600" dirty="0">
              <a:solidFill>
                <a:srgbClr val="09E151"/>
              </a:solidFill>
              <a:latin typeface="SDGlitchRobotDemo" pitchFamily="2" charset="0"/>
            </a:endParaRPr>
          </a:p>
        </p:txBody>
      </p:sp>
    </p:spTree>
    <p:extLst>
      <p:ext uri="{BB962C8B-B14F-4D97-AF65-F5344CB8AC3E}">
        <p14:creationId xmlns:p14="http://schemas.microsoft.com/office/powerpoint/2010/main" val="268939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8E0239-2A3B-A07C-33AD-67C8D9187517}"/>
              </a:ext>
            </a:extLst>
          </p:cNvPr>
          <p:cNvSpPr/>
          <p:nvPr/>
        </p:nvSpPr>
        <p:spPr>
          <a:xfrm rot="19253135">
            <a:off x="7039170" y="5974761"/>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B751B595-DA68-E7A7-6F0F-DF7190016BB5}"/>
              </a:ext>
            </a:extLst>
          </p:cNvPr>
          <p:cNvSpPr/>
          <p:nvPr/>
        </p:nvSpPr>
        <p:spPr>
          <a:xfrm rot="18986377">
            <a:off x="6892402" y="5203987"/>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AB2DE8F-3905-1DCE-2319-2949B550BDC0}"/>
              </a:ext>
            </a:extLst>
          </p:cNvPr>
          <p:cNvSpPr/>
          <p:nvPr/>
        </p:nvSpPr>
        <p:spPr>
          <a:xfrm rot="18512580">
            <a:off x="5314050" y="5573049"/>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2C3FB6D-7FF7-E4CD-606F-9D2CE824ED85}"/>
              </a:ext>
            </a:extLst>
          </p:cNvPr>
          <p:cNvSpPr/>
          <p:nvPr/>
        </p:nvSpPr>
        <p:spPr>
          <a:xfrm>
            <a:off x="-777240" y="-518160"/>
            <a:ext cx="13822680" cy="8001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28EBAD8-E44F-F302-E6A3-DEB218DDD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a:off x="-4043918" y="5394018"/>
            <a:ext cx="3852849" cy="4482445"/>
          </a:xfrm>
          <a:prstGeom prst="rect">
            <a:avLst/>
          </a:prstGeom>
        </p:spPr>
      </p:pic>
      <p:graphicFrame>
        <p:nvGraphicFramePr>
          <p:cNvPr id="5" name="Table 5">
            <a:extLst>
              <a:ext uri="{FF2B5EF4-FFF2-40B4-BE49-F238E27FC236}">
                <a16:creationId xmlns:a16="http://schemas.microsoft.com/office/drawing/2014/main" id="{D8E79A76-23C1-4E95-2CC1-C9B7F71EBB21}"/>
              </a:ext>
            </a:extLst>
          </p:cNvPr>
          <p:cNvGraphicFramePr>
            <a:graphicFrameLocks noGrp="1"/>
          </p:cNvGraphicFramePr>
          <p:nvPr>
            <p:extLst>
              <p:ext uri="{D42A27DB-BD31-4B8C-83A1-F6EECF244321}">
                <p14:modId xmlns:p14="http://schemas.microsoft.com/office/powerpoint/2010/main" val="1635448916"/>
              </p:ext>
            </p:extLst>
          </p:nvPr>
        </p:nvGraphicFramePr>
        <p:xfrm>
          <a:off x="259306" y="1309179"/>
          <a:ext cx="11818963" cy="5429574"/>
        </p:xfrm>
        <a:graphic>
          <a:graphicData uri="http://schemas.openxmlformats.org/drawingml/2006/table">
            <a:tbl>
              <a:tblPr firstRow="1" bandRow="1">
                <a:solidFill>
                  <a:schemeClr val="tx1">
                    <a:lumMod val="65000"/>
                    <a:lumOff val="35000"/>
                  </a:schemeClr>
                </a:solidFill>
                <a:tableStyleId>{08FB837D-C827-4EFA-A057-4D05807E0F7C}</a:tableStyleId>
              </a:tblPr>
              <a:tblGrid>
                <a:gridCol w="909094">
                  <a:extLst>
                    <a:ext uri="{9D8B030D-6E8A-4147-A177-3AD203B41FA5}">
                      <a16:colId xmlns:a16="http://schemas.microsoft.com/office/drawing/2014/main" val="776877499"/>
                    </a:ext>
                  </a:extLst>
                </a:gridCol>
                <a:gridCol w="2484558">
                  <a:extLst>
                    <a:ext uri="{9D8B030D-6E8A-4147-A177-3AD203B41FA5}">
                      <a16:colId xmlns:a16="http://schemas.microsoft.com/office/drawing/2014/main" val="1829487394"/>
                    </a:ext>
                  </a:extLst>
                </a:gridCol>
                <a:gridCol w="3176973">
                  <a:extLst>
                    <a:ext uri="{9D8B030D-6E8A-4147-A177-3AD203B41FA5}">
                      <a16:colId xmlns:a16="http://schemas.microsoft.com/office/drawing/2014/main" val="2936329171"/>
                    </a:ext>
                  </a:extLst>
                </a:gridCol>
                <a:gridCol w="5248338">
                  <a:extLst>
                    <a:ext uri="{9D8B030D-6E8A-4147-A177-3AD203B41FA5}">
                      <a16:colId xmlns:a16="http://schemas.microsoft.com/office/drawing/2014/main" val="1123808411"/>
                    </a:ext>
                  </a:extLst>
                </a:gridCol>
              </a:tblGrid>
              <a:tr h="1145741">
                <a:tc>
                  <a:txBody>
                    <a:bodyPr/>
                    <a:lstStyle/>
                    <a:p>
                      <a:r>
                        <a:rPr lang="en-IN" sz="1900" b="1" i="0" u="none" strike="noStrike" kern="1200" dirty="0">
                          <a:solidFill>
                            <a:srgbClr val="09E151"/>
                          </a:solidFill>
                          <a:effectLst/>
                          <a:latin typeface="SDGlitchRobotDemo" pitchFamily="2" charset="0"/>
                          <a:ea typeface="+mn-ea"/>
                          <a:cs typeface="+mn-cs"/>
                        </a:rPr>
                        <a:t> </a:t>
                      </a:r>
                    </a:p>
                    <a:p>
                      <a:r>
                        <a:rPr lang="en-IN" sz="1900" b="1" i="0" u="none" strike="noStrike" kern="1200" dirty="0">
                          <a:solidFill>
                            <a:srgbClr val="09E151"/>
                          </a:solidFill>
                          <a:effectLst/>
                          <a:latin typeface="SDGlitchRobotDemo" pitchFamily="2" charset="0"/>
                          <a:ea typeface="+mn-ea"/>
                          <a:cs typeface="+mn-cs"/>
                        </a:rPr>
                        <a:t> S NO</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1" i="0" u="none" strike="noStrike" kern="1200" dirty="0">
                          <a:solidFill>
                            <a:srgbClr val="09E151"/>
                          </a:solidFill>
                          <a:effectLst/>
                          <a:latin typeface="SDGlitchRobotDemo" pitchFamily="2" charset="0"/>
                          <a:ea typeface="+mn-ea"/>
                          <a:cs typeface="+mn-cs"/>
                        </a:rPr>
                        <a:t>                            Author</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1" i="0" u="none" strike="noStrike" kern="1200" dirty="0">
                          <a:solidFill>
                            <a:srgbClr val="09E151"/>
                          </a:solidFill>
                          <a:effectLst/>
                          <a:latin typeface="SDGlitchRobotDemo" pitchFamily="2" charset="0"/>
                          <a:ea typeface="+mn-ea"/>
                          <a:cs typeface="+mn-cs"/>
                        </a:rPr>
                        <a:t>                                       Paper Title</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1" i="0" u="none" strike="noStrike" kern="1200" dirty="0">
                          <a:solidFill>
                            <a:srgbClr val="09E151"/>
                          </a:solidFill>
                          <a:effectLst/>
                          <a:latin typeface="SDGlitchRobotDemo" pitchFamily="2" charset="0"/>
                          <a:ea typeface="+mn-ea"/>
                          <a:cs typeface="+mn-cs"/>
                        </a:rPr>
                        <a:t>                                                               Findings</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840073936"/>
                  </a:ext>
                </a:extLst>
              </a:tr>
              <a:tr h="2288330">
                <a:tc>
                  <a:txBody>
                    <a:bodyPr/>
                    <a:lstStyle/>
                    <a:p>
                      <a:pPr marL="0" indent="0">
                        <a:buFont typeface="+mj-lt"/>
                        <a:buNone/>
                      </a:pPr>
                      <a:endParaRPr lang="en-IN" sz="1900" b="0" i="0" u="none" strike="noStrike" kern="1200" dirty="0">
                        <a:solidFill>
                          <a:srgbClr val="09E151"/>
                        </a:solidFill>
                        <a:effectLst/>
                        <a:latin typeface="Arial Black" panose="020B0A04020102020204" pitchFamily="34" charset="0"/>
                        <a:ea typeface="+mn-ea"/>
                        <a:cs typeface="+mn-cs"/>
                      </a:endParaRPr>
                    </a:p>
                    <a:p>
                      <a:pPr marL="0" indent="0">
                        <a:buFont typeface="+mj-lt"/>
                        <a:buNone/>
                      </a:pPr>
                      <a:r>
                        <a:rPr lang="en-IN" sz="1900" b="0" i="0" u="none" strike="noStrike" kern="1200" dirty="0">
                          <a:solidFill>
                            <a:srgbClr val="09E151"/>
                          </a:solidFill>
                          <a:effectLst/>
                          <a:latin typeface="Arial Black" panose="020B0A04020102020204" pitchFamily="34" charset="0"/>
                          <a:ea typeface="+mn-ea"/>
                          <a:cs typeface="+mn-cs"/>
                        </a:rPr>
                        <a:t>1.</a:t>
                      </a:r>
                      <a:r>
                        <a:rPr lang="en-IN" sz="1900" b="0" i="0" u="none" strike="noStrike" kern="1200" dirty="0">
                          <a:solidFill>
                            <a:srgbClr val="09E151"/>
                          </a:solidFill>
                          <a:effectLst/>
                          <a:latin typeface="SDGlitchRobotDemo" pitchFamily="2" charset="0"/>
                          <a:ea typeface="+mn-ea"/>
                          <a:cs typeface="+mn-cs"/>
                        </a:rPr>
                        <a:t>                </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alpha val="40000"/>
                      </a:schemeClr>
                    </a:solidFill>
                  </a:tcPr>
                </a:tc>
                <a:tc>
                  <a:txBody>
                    <a:bodyPr/>
                    <a:lstStyle/>
                    <a:p>
                      <a:r>
                        <a:rPr lang="en-US" sz="1900" b="0" i="0" u="none" strike="noStrike" kern="1200" dirty="0">
                          <a:solidFill>
                            <a:srgbClr val="09E151"/>
                          </a:solidFill>
                          <a:effectLst/>
                          <a:latin typeface="SDGlitchRobotDemo" pitchFamily="2" charset="0"/>
                          <a:ea typeface="+mn-ea"/>
                          <a:cs typeface="+mn-cs"/>
                        </a:rPr>
                        <a:t>                                 Shah N</a:t>
                      </a:r>
                    </a:p>
                    <a:p>
                      <a:endParaRPr lang="en-US" sz="1900" b="0" i="0" u="none" strike="noStrike" kern="1200" dirty="0">
                        <a:solidFill>
                          <a:srgbClr val="09E151"/>
                        </a:solidFill>
                        <a:effectLst/>
                        <a:latin typeface="SDGlitchRobotDemo" pitchFamily="2" charset="0"/>
                        <a:ea typeface="+mn-ea"/>
                        <a:cs typeface="+mn-cs"/>
                      </a:endParaRPr>
                    </a:p>
                    <a:p>
                      <a:r>
                        <a:rPr lang="en-US" sz="1900" b="0" i="0" u="none" strike="noStrike" kern="1200" dirty="0">
                          <a:solidFill>
                            <a:srgbClr val="09E151"/>
                          </a:solidFill>
                          <a:effectLst/>
                          <a:latin typeface="SDGlitchRobotDemo" pitchFamily="2" charset="0"/>
                          <a:ea typeface="+mn-ea"/>
                          <a:cs typeface="+mn-cs"/>
                        </a:rPr>
                        <a:t>Bhagat N </a:t>
                      </a:r>
                    </a:p>
                    <a:p>
                      <a:endParaRPr lang="en-US" sz="1900" b="0" i="0" u="none" strike="noStrike" kern="1200" dirty="0">
                        <a:solidFill>
                          <a:srgbClr val="09E151"/>
                        </a:solidFill>
                        <a:effectLst/>
                        <a:latin typeface="SDGlitchRobotDemo" pitchFamily="2" charset="0"/>
                        <a:ea typeface="+mn-ea"/>
                        <a:cs typeface="+mn-cs"/>
                      </a:endParaRPr>
                    </a:p>
                    <a:p>
                      <a:r>
                        <a:rPr lang="en-US" sz="1900" b="0" i="0" u="none" strike="noStrike" kern="1200" dirty="0">
                          <a:solidFill>
                            <a:srgbClr val="09E151"/>
                          </a:solidFill>
                          <a:effectLst/>
                          <a:latin typeface="SDGlitchRobotDemo" pitchFamily="2" charset="0"/>
                          <a:ea typeface="+mn-ea"/>
                          <a:cs typeface="+mn-cs"/>
                        </a:rPr>
                        <a:t>Shah M</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r>
                        <a:rPr lang="en-US" sz="1900" b="0" i="0" u="none" strike="noStrike" kern="1200" dirty="0">
                          <a:solidFill>
                            <a:srgbClr val="09E151"/>
                          </a:solidFill>
                          <a:effectLst/>
                          <a:latin typeface="SDGlitchRobotDemo" pitchFamily="2" charset="0"/>
                          <a:ea typeface="+mn-ea"/>
                          <a:cs typeface="+mn-cs"/>
                        </a:rPr>
                        <a:t>                                          Crime forecasting a machine learning</a:t>
                      </a:r>
                      <a:endParaRPr lang="en-US" sz="1900" kern="1200" dirty="0">
                        <a:solidFill>
                          <a:srgbClr val="09E151"/>
                        </a:solidFill>
                        <a:effectLst/>
                        <a:latin typeface="SDGlitchRobotDemo" pitchFamily="2" charset="0"/>
                        <a:ea typeface="+mn-ea"/>
                        <a:cs typeface="+mn-cs"/>
                      </a:endParaRPr>
                    </a:p>
                    <a:p>
                      <a:r>
                        <a:rPr lang="en-US" sz="1900" b="0" i="0" u="none" strike="noStrike" kern="1200" dirty="0">
                          <a:solidFill>
                            <a:srgbClr val="09E151"/>
                          </a:solidFill>
                          <a:effectLst/>
                          <a:latin typeface="SDGlitchRobotDemo" pitchFamily="2" charset="0"/>
                          <a:ea typeface="+mn-ea"/>
                          <a:cs typeface="+mn-cs"/>
                        </a:rPr>
                        <a:t>and computer vision approach to crime prediction and prevention</a:t>
                      </a:r>
                      <a:endParaRPr lang="en-US" sz="1900" kern="1200" dirty="0">
                        <a:solidFill>
                          <a:srgbClr val="09E151"/>
                        </a:solidFill>
                        <a:effectLst/>
                        <a:latin typeface="SDGlitchRobotDemo" pitchFamily="2" charset="0"/>
                        <a:ea typeface="+mn-ea"/>
                        <a:cs typeface="+mn-cs"/>
                      </a:endParaRPr>
                    </a:p>
                    <a:p>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alpha val="40000"/>
                      </a:schemeClr>
                    </a:solidFill>
                  </a:tcPr>
                </a:tc>
                <a:tc>
                  <a:txBody>
                    <a:bodyPr/>
                    <a:lstStyle/>
                    <a:p>
                      <a:r>
                        <a:rPr lang="en-US" sz="1900" b="0" i="0" kern="1200" dirty="0">
                          <a:solidFill>
                            <a:srgbClr val="09E151"/>
                          </a:solidFill>
                          <a:effectLst/>
                          <a:latin typeface="SDGlitchRobotDemo" pitchFamily="2" charset="0"/>
                          <a:ea typeface="+mn-ea"/>
                          <a:cs typeface="+mn-cs"/>
                        </a:rPr>
                        <a:t>                                                                 Machine Learning approaches yield a maximum score of </a:t>
                      </a:r>
                      <a:r>
                        <a:rPr lang="en-US" sz="1900" b="0" i="0" kern="1200" dirty="0">
                          <a:solidFill>
                            <a:srgbClr val="09E151"/>
                          </a:solidFill>
                          <a:effectLst/>
                          <a:latin typeface="Arial" panose="020B0604020202020204" pitchFamily="34" charset="0"/>
                          <a:ea typeface="+mn-ea"/>
                          <a:cs typeface="Arial" panose="020B0604020202020204" pitchFamily="34" charset="0"/>
                        </a:rPr>
                        <a:t>0.9162</a:t>
                      </a:r>
                      <a:r>
                        <a:rPr lang="en-US" sz="1900" b="0" i="0" kern="1200" dirty="0">
                          <a:solidFill>
                            <a:srgbClr val="09E151"/>
                          </a:solidFill>
                          <a:effectLst/>
                          <a:latin typeface="Arial Black" panose="020B0A04020102020204" pitchFamily="34" charset="0"/>
                          <a:ea typeface="+mn-ea"/>
                          <a:cs typeface="+mn-cs"/>
                        </a:rPr>
                        <a:t>, </a:t>
                      </a:r>
                      <a:r>
                        <a:rPr lang="en-US" sz="1900" b="0" i="0" kern="1200" dirty="0">
                          <a:solidFill>
                            <a:srgbClr val="09E151"/>
                          </a:solidFill>
                          <a:effectLst/>
                          <a:latin typeface="SDGlitchRobotDemo" pitchFamily="2" charset="0"/>
                          <a:ea typeface="+mn-ea"/>
                          <a:cs typeface="+mn-cs"/>
                        </a:rPr>
                        <a:t>but Deep Learning </a:t>
                      </a:r>
                      <a:r>
                        <a:rPr lang="en-US" sz="1900" b="0" i="0" kern="1200" dirty="0">
                          <a:solidFill>
                            <a:srgbClr val="09E151"/>
                          </a:solidFill>
                          <a:effectLst/>
                          <a:latin typeface="Arial Black" panose="020B0A04020102020204" pitchFamily="34" charset="0"/>
                          <a:ea typeface="+mn-ea"/>
                          <a:cs typeface="+mn-cs"/>
                        </a:rPr>
                        <a:t>(</a:t>
                      </a:r>
                      <a:r>
                        <a:rPr lang="en-US" sz="1900" b="0" i="0" kern="1200" dirty="0">
                          <a:solidFill>
                            <a:srgbClr val="09E151"/>
                          </a:solidFill>
                          <a:effectLst/>
                          <a:latin typeface="SDGlitchRobotDemo" pitchFamily="2" charset="0"/>
                          <a:ea typeface="+mn-ea"/>
                          <a:cs typeface="+mn-cs"/>
                        </a:rPr>
                        <a:t>DL</a:t>
                      </a:r>
                      <a:r>
                        <a:rPr lang="en-US" sz="1900" b="0" i="0" kern="1200" dirty="0">
                          <a:solidFill>
                            <a:srgbClr val="09E151"/>
                          </a:solidFill>
                          <a:effectLst/>
                          <a:latin typeface="Arial Black" panose="020B0A04020102020204" pitchFamily="34" charset="0"/>
                          <a:ea typeface="+mn-ea"/>
                          <a:cs typeface="+mn-cs"/>
                        </a:rPr>
                        <a:t>) </a:t>
                      </a:r>
                      <a:r>
                        <a:rPr lang="en-US" sz="1900" b="0" i="0" kern="1200" dirty="0">
                          <a:solidFill>
                            <a:srgbClr val="09E151"/>
                          </a:solidFill>
                          <a:effectLst/>
                          <a:latin typeface="SDGlitchRobotDemo" pitchFamily="2" charset="0"/>
                          <a:ea typeface="+mn-ea"/>
                          <a:cs typeface="+mn-cs"/>
                        </a:rPr>
                        <a:t>techniques can achieve a large margin over this score</a:t>
                      </a:r>
                      <a:r>
                        <a:rPr lang="en-US" sz="1900" b="0" i="0" kern="1200" dirty="0">
                          <a:solidFill>
                            <a:srgbClr val="09E151"/>
                          </a:solidFill>
                          <a:effectLst/>
                          <a:latin typeface="Arial Black" panose="020B0A04020102020204" pitchFamily="34" charset="0"/>
                          <a:ea typeface="+mn-ea"/>
                          <a:cs typeface="+mn-cs"/>
                        </a:rPr>
                        <a:t>.</a:t>
                      </a:r>
                      <a:endParaRPr lang="en-IN" sz="1900" dirty="0">
                        <a:solidFill>
                          <a:srgbClr val="09E151"/>
                        </a:solidFill>
                        <a:latin typeface="Arial Black" panose="020B0A040201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alpha val="40000"/>
                      </a:schemeClr>
                    </a:solidFill>
                  </a:tcPr>
                </a:tc>
                <a:extLst>
                  <a:ext uri="{0D108BD9-81ED-4DB2-BD59-A6C34878D82A}">
                    <a16:rowId xmlns:a16="http://schemas.microsoft.com/office/drawing/2014/main" val="1072082658"/>
                  </a:ext>
                </a:extLst>
              </a:tr>
              <a:tr h="1875913">
                <a:tc>
                  <a:txBody>
                    <a:bodyPr/>
                    <a:lstStyle/>
                    <a:p>
                      <a:pPr marL="0" indent="0">
                        <a:buFont typeface="+mj-lt"/>
                        <a:buNone/>
                      </a:pPr>
                      <a:r>
                        <a:rPr lang="en-IN" sz="1900" b="0" i="0" u="none" strike="noStrike" kern="1200" dirty="0">
                          <a:solidFill>
                            <a:srgbClr val="09E151"/>
                          </a:solidFill>
                          <a:effectLst/>
                          <a:latin typeface="SDGlitchRobotDemo" pitchFamily="2" charset="0"/>
                          <a:ea typeface="+mn-ea"/>
                          <a:cs typeface="+mn-cs"/>
                        </a:rPr>
                        <a:t>             </a:t>
                      </a:r>
                    </a:p>
                    <a:p>
                      <a:pPr marL="0" indent="0">
                        <a:buFont typeface="+mj-lt"/>
                        <a:buNone/>
                      </a:pPr>
                      <a:r>
                        <a:rPr lang="en-IN" sz="1900" b="0" i="0" u="none" strike="noStrike" kern="1200" dirty="0">
                          <a:solidFill>
                            <a:srgbClr val="09E151"/>
                          </a:solidFill>
                          <a:effectLst/>
                          <a:latin typeface="Arial Black" panose="020B0A04020102020204" pitchFamily="34" charset="0"/>
                          <a:ea typeface="+mn-ea"/>
                          <a:cs typeface="+mn-cs"/>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pt-BR" sz="1900" b="0" i="0" u="none" strike="noStrike" kern="1200" dirty="0">
                          <a:solidFill>
                            <a:srgbClr val="09E151"/>
                          </a:solidFill>
                          <a:effectLst/>
                          <a:latin typeface="SDGlitchRobotDemo" pitchFamily="2" charset="0"/>
                          <a:ea typeface="+mn-ea"/>
                          <a:cs typeface="+mn-cs"/>
                        </a:rPr>
                        <a:t>                                Fatima Dakalbab</a:t>
                      </a:r>
                      <a:r>
                        <a:rPr lang="pt-BR" sz="1900" b="0" i="0" u="none" strike="noStrike" kern="1200" dirty="0">
                          <a:solidFill>
                            <a:srgbClr val="09E151"/>
                          </a:solidFill>
                          <a:effectLst/>
                          <a:latin typeface="Arial Black" panose="020B0A04020102020204" pitchFamily="34" charset="0"/>
                          <a:ea typeface="+mn-ea"/>
                          <a:cs typeface="+mn-cs"/>
                        </a:rPr>
                        <a:t>, </a:t>
                      </a:r>
                      <a:r>
                        <a:rPr lang="pt-BR" sz="1900" b="0" i="0" u="none" strike="noStrike" kern="1200" dirty="0">
                          <a:solidFill>
                            <a:srgbClr val="09E151"/>
                          </a:solidFill>
                          <a:effectLst/>
                          <a:latin typeface="SDGlitchRobotDemo" pitchFamily="2" charset="0"/>
                          <a:ea typeface="+mn-ea"/>
                          <a:cs typeface="+mn-cs"/>
                        </a:rPr>
                        <a:t>Manar Abu Talib</a:t>
                      </a:r>
                      <a:r>
                        <a:rPr lang="pt-BR" sz="1900" b="0" i="0" u="none" strike="noStrike" kern="1200" dirty="0">
                          <a:solidFill>
                            <a:srgbClr val="09E151"/>
                          </a:solidFill>
                          <a:effectLst/>
                          <a:latin typeface="Arial Black" panose="020B0A04020102020204" pitchFamily="34" charset="0"/>
                          <a:ea typeface="+mn-ea"/>
                          <a:cs typeface="+mn-cs"/>
                        </a:rPr>
                        <a:t>,</a:t>
                      </a:r>
                      <a:r>
                        <a:rPr lang="pt-BR" sz="1900" b="0" i="0" u="none" strike="noStrike" kern="1200" dirty="0">
                          <a:solidFill>
                            <a:srgbClr val="09E151"/>
                          </a:solidFill>
                          <a:effectLst/>
                          <a:latin typeface="SDGlitchRobotDemo" pitchFamily="2" charset="0"/>
                          <a:ea typeface="+mn-ea"/>
                          <a:cs typeface="+mn-cs"/>
                        </a:rPr>
                        <a:t> Omnia Abu Waraga</a:t>
                      </a:r>
                      <a:r>
                        <a:rPr lang="pt-BR" sz="1900" b="0" i="0" u="none" strike="noStrike" kern="1200" dirty="0">
                          <a:solidFill>
                            <a:srgbClr val="09E151"/>
                          </a:solidFill>
                          <a:effectLst/>
                          <a:latin typeface="Arial Black" panose="020B0A04020102020204" pitchFamily="34" charset="0"/>
                          <a:ea typeface="+mn-ea"/>
                          <a:cs typeface="+mn-cs"/>
                        </a:rPr>
                        <a:t>,</a:t>
                      </a:r>
                      <a:r>
                        <a:rPr lang="pt-BR" sz="1900" b="0" i="0" u="none" strike="noStrike" kern="1200" dirty="0">
                          <a:solidFill>
                            <a:srgbClr val="09E151"/>
                          </a:solidFill>
                          <a:effectLst/>
                          <a:latin typeface="SDGlitchRobotDemo" pitchFamily="2" charset="0"/>
                          <a:ea typeface="+mn-ea"/>
                          <a:cs typeface="+mn-cs"/>
                        </a:rPr>
                        <a:t> Ali Bou</a:t>
                      </a:r>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0" i="0" u="none" strike="noStrike" kern="1200" dirty="0">
                          <a:solidFill>
                            <a:srgbClr val="09E151"/>
                          </a:solidFill>
                          <a:effectLst/>
                          <a:latin typeface="SDGlitchRobotDemo" pitchFamily="2" charset="0"/>
                          <a:ea typeface="+mn-ea"/>
                          <a:cs typeface="+mn-cs"/>
                        </a:rPr>
                        <a:t>                                    Artificial intelligence </a:t>
                      </a:r>
                      <a:r>
                        <a:rPr lang="en-IN" sz="1900" b="0" i="0" u="none" strike="noStrike" kern="1200" dirty="0">
                          <a:solidFill>
                            <a:srgbClr val="09E151"/>
                          </a:solidFill>
                          <a:effectLst/>
                          <a:latin typeface="Arial Black" panose="020B0A04020102020204" pitchFamily="34" charset="0"/>
                          <a:ea typeface="+mn-ea"/>
                          <a:cs typeface="+mn-cs"/>
                        </a:rPr>
                        <a:t>&amp;</a:t>
                      </a:r>
                      <a:r>
                        <a:rPr lang="en-IN" sz="1900" b="0" i="0" u="none" strike="noStrike" kern="1200" dirty="0">
                          <a:solidFill>
                            <a:srgbClr val="09E151"/>
                          </a:solidFill>
                          <a:effectLst/>
                          <a:latin typeface="SDGlitchRobotDemo" pitchFamily="2" charset="0"/>
                          <a:ea typeface="+mn-ea"/>
                          <a:cs typeface="+mn-cs"/>
                        </a:rPr>
                        <a:t> crime</a:t>
                      </a:r>
                      <a:endParaRPr lang="en-IN" sz="1900" kern="1200" dirty="0">
                        <a:solidFill>
                          <a:srgbClr val="09E151"/>
                        </a:solidFill>
                        <a:effectLst/>
                        <a:latin typeface="SDGlitchRobotDemo" pitchFamily="2" charset="0"/>
                        <a:ea typeface="+mn-ea"/>
                        <a:cs typeface="+mn-cs"/>
                      </a:endParaRPr>
                    </a:p>
                    <a:p>
                      <a:r>
                        <a:rPr lang="en-IN" sz="1900" b="0" i="0" u="none" strike="noStrike" kern="1200" dirty="0">
                          <a:solidFill>
                            <a:srgbClr val="09E151"/>
                          </a:solidFill>
                          <a:effectLst/>
                          <a:latin typeface="SDGlitchRobotDemo" pitchFamily="2" charset="0"/>
                          <a:ea typeface="+mn-ea"/>
                          <a:cs typeface="+mn-cs"/>
                        </a:rPr>
                        <a:t>prediction</a:t>
                      </a:r>
                      <a:endParaRPr lang="en-IN" sz="1900" kern="1200" dirty="0">
                        <a:solidFill>
                          <a:srgbClr val="09E151"/>
                        </a:solidFill>
                        <a:effectLst/>
                        <a:latin typeface="SDGlitchRobotDemo" pitchFamily="2" charset="0"/>
                        <a:ea typeface="+mn-ea"/>
                        <a:cs typeface="+mn-cs"/>
                      </a:endParaRPr>
                    </a:p>
                    <a:p>
                      <a:endParaRPr lang="en-IN" sz="1900"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900" b="0" i="0" kern="1200" dirty="0">
                          <a:solidFill>
                            <a:srgbClr val="09E151"/>
                          </a:solidFill>
                          <a:effectLst/>
                          <a:latin typeface="SDGlitchRobotDemo" pitchFamily="2" charset="0"/>
                          <a:ea typeface="+mn-ea"/>
                          <a:cs typeface="+mn-cs"/>
                        </a:rPr>
                        <a:t>                                                                             A hybrid BERT model was used to achieve an accuracy of </a:t>
                      </a:r>
                      <a:r>
                        <a:rPr lang="en-US" sz="1900" b="0" i="0" kern="1200" dirty="0">
                          <a:solidFill>
                            <a:srgbClr val="09E151"/>
                          </a:solidFill>
                          <a:effectLst/>
                          <a:latin typeface="Arial" panose="020B0604020202020204" pitchFamily="34" charset="0"/>
                          <a:ea typeface="+mn-ea"/>
                          <a:cs typeface="Arial" panose="020B0604020202020204" pitchFamily="34" charset="0"/>
                        </a:rPr>
                        <a:t>99</a:t>
                      </a:r>
                      <a:r>
                        <a:rPr lang="en-US" sz="1900" b="0" i="0" kern="1200" dirty="0">
                          <a:solidFill>
                            <a:srgbClr val="09E151"/>
                          </a:solidFill>
                          <a:effectLst/>
                          <a:latin typeface="Arial Black" panose="020B0A04020102020204" pitchFamily="34" charset="0"/>
                          <a:ea typeface="+mn-ea"/>
                          <a:cs typeface="Arial" panose="020B0604020202020204" pitchFamily="34" charset="0"/>
                        </a:rPr>
                        <a:t>%</a:t>
                      </a:r>
                      <a:r>
                        <a:rPr lang="en-US" sz="1900" b="0" i="0" kern="1200" dirty="0">
                          <a:solidFill>
                            <a:srgbClr val="09E151"/>
                          </a:solidFill>
                          <a:effectLst/>
                          <a:latin typeface="Arial Black" panose="020B0A04020102020204" pitchFamily="34" charset="0"/>
                          <a:ea typeface="+mn-ea"/>
                          <a:cs typeface="+mn-cs"/>
                        </a:rPr>
                        <a:t> </a:t>
                      </a:r>
                      <a:r>
                        <a:rPr lang="en-US" sz="1900" b="0" i="0" kern="1200" dirty="0">
                          <a:solidFill>
                            <a:srgbClr val="09E151"/>
                          </a:solidFill>
                          <a:effectLst/>
                          <a:latin typeface="SDGlitchRobotDemo" pitchFamily="2" charset="0"/>
                          <a:ea typeface="+mn-ea"/>
                          <a:cs typeface="+mn-cs"/>
                        </a:rPr>
                        <a:t>and an F</a:t>
                      </a:r>
                      <a:r>
                        <a:rPr lang="en-US" sz="1900" b="0" i="0" kern="1200" dirty="0">
                          <a:solidFill>
                            <a:srgbClr val="09E151"/>
                          </a:solidFill>
                          <a:effectLst/>
                          <a:latin typeface="Arial" panose="020B0604020202020204" pitchFamily="34" charset="0"/>
                          <a:ea typeface="+mn-ea"/>
                          <a:cs typeface="Arial" panose="020B0604020202020204" pitchFamily="34" charset="0"/>
                        </a:rPr>
                        <a:t>1</a:t>
                      </a:r>
                      <a:r>
                        <a:rPr lang="en-US" sz="1900" b="0" i="0" kern="1200" dirty="0">
                          <a:solidFill>
                            <a:srgbClr val="09E151"/>
                          </a:solidFill>
                          <a:effectLst/>
                          <a:latin typeface="Arial Black" panose="020B0A04020102020204" pitchFamily="34" charset="0"/>
                          <a:ea typeface="+mn-ea"/>
                          <a:cs typeface="Arial" panose="020B0604020202020204" pitchFamily="34" charset="0"/>
                        </a:rPr>
                        <a:t>-</a:t>
                      </a:r>
                      <a:r>
                        <a:rPr lang="en-US" sz="1900" b="0" i="0" kern="1200" dirty="0">
                          <a:solidFill>
                            <a:srgbClr val="09E151"/>
                          </a:solidFill>
                          <a:effectLst/>
                          <a:latin typeface="SDGlitchRobotDemo" pitchFamily="2" charset="0"/>
                          <a:ea typeface="+mn-ea"/>
                          <a:cs typeface="+mn-cs"/>
                        </a:rPr>
                        <a:t>score of </a:t>
                      </a:r>
                      <a:r>
                        <a:rPr lang="en-US" sz="1900" b="0" i="0" kern="1200" dirty="0">
                          <a:solidFill>
                            <a:srgbClr val="09E151"/>
                          </a:solidFill>
                          <a:effectLst/>
                          <a:latin typeface="Arial" panose="020B0604020202020204" pitchFamily="34" charset="0"/>
                          <a:ea typeface="+mn-ea"/>
                          <a:cs typeface="Arial" panose="020B0604020202020204" pitchFamily="34" charset="0"/>
                        </a:rPr>
                        <a:t>0.89</a:t>
                      </a:r>
                      <a:r>
                        <a:rPr lang="en-US" sz="1900" b="0" i="0" kern="1200" dirty="0">
                          <a:solidFill>
                            <a:srgbClr val="09E151"/>
                          </a:solidFill>
                          <a:effectLst/>
                          <a:latin typeface="Arial Black" panose="020B0A04020102020204" pitchFamily="34" charset="0"/>
                          <a:ea typeface="+mn-ea"/>
                          <a:cs typeface="Arial" panose="020B0604020202020204" pitchFamily="34" charset="0"/>
                        </a:rPr>
                        <a:t>,</a:t>
                      </a:r>
                      <a:r>
                        <a:rPr lang="en-US" sz="1900" b="0" i="0" kern="1200" dirty="0">
                          <a:solidFill>
                            <a:srgbClr val="09E151"/>
                          </a:solidFill>
                          <a:effectLst/>
                          <a:latin typeface="Arial" panose="020B0604020202020204" pitchFamily="34" charset="0"/>
                          <a:ea typeface="+mn-ea"/>
                          <a:cs typeface="Arial" panose="020B0604020202020204" pitchFamily="34" charset="0"/>
                        </a:rPr>
                        <a:t> </a:t>
                      </a:r>
                      <a:r>
                        <a:rPr lang="en-US" sz="1900" b="0" i="0" kern="1200" dirty="0">
                          <a:solidFill>
                            <a:srgbClr val="09E151"/>
                          </a:solidFill>
                          <a:effectLst/>
                          <a:latin typeface="SDGlitchRobotDemo" pitchFamily="2" charset="0"/>
                          <a:ea typeface="+mn-ea"/>
                          <a:cs typeface="+mn-cs"/>
                        </a:rPr>
                        <a:t>addressing the issue of unfairness in ML models</a:t>
                      </a:r>
                      <a:r>
                        <a:rPr lang="en-US" sz="1900" b="0" i="0" kern="1200" dirty="0">
                          <a:solidFill>
                            <a:srgbClr val="09E151"/>
                          </a:solidFill>
                          <a:effectLst/>
                          <a:latin typeface="Arial Black" panose="020B0A04020102020204" pitchFamily="34" charset="0"/>
                          <a:ea typeface="+mn-ea"/>
                          <a:cs typeface="Arial" panose="020B0604020202020204" pitchFamily="34" charset="0"/>
                        </a:rPr>
                        <a:t>.</a:t>
                      </a:r>
                      <a:endParaRPr lang="en-IN" sz="1900" dirty="0">
                        <a:solidFill>
                          <a:srgbClr val="09E151"/>
                        </a:solidFill>
                        <a:latin typeface="Arial Black" panose="020B0A040201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4484217"/>
                  </a:ext>
                </a:extLst>
              </a:tr>
            </a:tbl>
          </a:graphicData>
        </a:graphic>
      </p:graphicFrame>
      <p:sp>
        <p:nvSpPr>
          <p:cNvPr id="2" name="TextBox 1">
            <a:extLst>
              <a:ext uri="{FF2B5EF4-FFF2-40B4-BE49-F238E27FC236}">
                <a16:creationId xmlns:a16="http://schemas.microsoft.com/office/drawing/2014/main" id="{287021DF-1865-4558-FF98-4C68F42D41AE}"/>
              </a:ext>
            </a:extLst>
          </p:cNvPr>
          <p:cNvSpPr txBox="1"/>
          <p:nvPr/>
        </p:nvSpPr>
        <p:spPr>
          <a:xfrm>
            <a:off x="159894" y="-20882"/>
            <a:ext cx="13206029" cy="1015663"/>
          </a:xfrm>
          <a:prstGeom prst="rect">
            <a:avLst/>
          </a:prstGeom>
          <a:noFill/>
        </p:spPr>
        <p:txBody>
          <a:bodyPr wrap="square" rtlCol="0">
            <a:spAutoFit/>
          </a:bodyPr>
          <a:lstStyle/>
          <a:p>
            <a:r>
              <a:rPr lang="en-IN" sz="6000" b="1" i="0" u="none" strike="noStrike" dirty="0">
                <a:solidFill>
                  <a:schemeClr val="bg1"/>
                </a:solidFill>
                <a:effectLst/>
                <a:latin typeface="SDGlitchRobotDemo" pitchFamily="2" charset="0"/>
              </a:rPr>
              <a:t>Literature Review Summary</a:t>
            </a:r>
            <a:endParaRPr lang="en-IN" sz="6000" b="1" dirty="0">
              <a:solidFill>
                <a:schemeClr val="bg1"/>
              </a:solidFill>
              <a:latin typeface="SDGlitchRobotDemo" pitchFamily="2" charset="0"/>
            </a:endParaRPr>
          </a:p>
        </p:txBody>
      </p:sp>
    </p:spTree>
    <p:extLst>
      <p:ext uri="{BB962C8B-B14F-4D97-AF65-F5344CB8AC3E}">
        <p14:creationId xmlns:p14="http://schemas.microsoft.com/office/powerpoint/2010/main" val="407894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777240" y="-518160"/>
            <a:ext cx="13822680" cy="8001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28EBAD8-E44F-F302-E6A3-DEB218DDD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a:off x="-4043918" y="5394018"/>
            <a:ext cx="3852849" cy="4482445"/>
          </a:xfrm>
          <a:prstGeom prst="rect">
            <a:avLst/>
          </a:prstGeom>
        </p:spPr>
      </p:pic>
      <p:graphicFrame>
        <p:nvGraphicFramePr>
          <p:cNvPr id="5" name="Table 5">
            <a:extLst>
              <a:ext uri="{FF2B5EF4-FFF2-40B4-BE49-F238E27FC236}">
                <a16:creationId xmlns:a16="http://schemas.microsoft.com/office/drawing/2014/main" id="{D8E79A76-23C1-4E95-2CC1-C9B7F71EBB21}"/>
              </a:ext>
            </a:extLst>
          </p:cNvPr>
          <p:cNvGraphicFramePr>
            <a:graphicFrameLocks noGrp="1"/>
          </p:cNvGraphicFramePr>
          <p:nvPr>
            <p:extLst>
              <p:ext uri="{D42A27DB-BD31-4B8C-83A1-F6EECF244321}">
                <p14:modId xmlns:p14="http://schemas.microsoft.com/office/powerpoint/2010/main" val="805573142"/>
              </p:ext>
            </p:extLst>
          </p:nvPr>
        </p:nvGraphicFramePr>
        <p:xfrm>
          <a:off x="132080" y="396240"/>
          <a:ext cx="11946189" cy="6222923"/>
        </p:xfrm>
        <a:graphic>
          <a:graphicData uri="http://schemas.openxmlformats.org/drawingml/2006/table">
            <a:tbl>
              <a:tblPr firstRow="1" bandRow="1">
                <a:solidFill>
                  <a:schemeClr val="tx1">
                    <a:lumMod val="65000"/>
                    <a:lumOff val="35000"/>
                  </a:schemeClr>
                </a:solidFill>
                <a:tableStyleId>{08FB837D-C827-4EFA-A057-4D05807E0F7C}</a:tableStyleId>
              </a:tblPr>
              <a:tblGrid>
                <a:gridCol w="918880">
                  <a:extLst>
                    <a:ext uri="{9D8B030D-6E8A-4147-A177-3AD203B41FA5}">
                      <a16:colId xmlns:a16="http://schemas.microsoft.com/office/drawing/2014/main" val="776877499"/>
                    </a:ext>
                  </a:extLst>
                </a:gridCol>
                <a:gridCol w="2511303">
                  <a:extLst>
                    <a:ext uri="{9D8B030D-6E8A-4147-A177-3AD203B41FA5}">
                      <a16:colId xmlns:a16="http://schemas.microsoft.com/office/drawing/2014/main" val="1829487394"/>
                    </a:ext>
                  </a:extLst>
                </a:gridCol>
                <a:gridCol w="3211172">
                  <a:extLst>
                    <a:ext uri="{9D8B030D-6E8A-4147-A177-3AD203B41FA5}">
                      <a16:colId xmlns:a16="http://schemas.microsoft.com/office/drawing/2014/main" val="2936329171"/>
                    </a:ext>
                  </a:extLst>
                </a:gridCol>
                <a:gridCol w="5304834">
                  <a:extLst>
                    <a:ext uri="{9D8B030D-6E8A-4147-A177-3AD203B41FA5}">
                      <a16:colId xmlns:a16="http://schemas.microsoft.com/office/drawing/2014/main" val="1123808411"/>
                    </a:ext>
                  </a:extLst>
                </a:gridCol>
              </a:tblGrid>
              <a:tr h="1342727">
                <a:tc>
                  <a:txBody>
                    <a:bodyPr/>
                    <a:lstStyle/>
                    <a:p>
                      <a:r>
                        <a:rPr lang="en-IN" sz="1900" b="1" i="0" u="none" strike="noStrike" kern="1200" dirty="0">
                          <a:solidFill>
                            <a:srgbClr val="09E151"/>
                          </a:solidFill>
                          <a:effectLst/>
                          <a:latin typeface="SDGlitchRobotDemo" pitchFamily="2" charset="0"/>
                          <a:ea typeface="+mn-ea"/>
                          <a:cs typeface="+mn-cs"/>
                        </a:rPr>
                        <a:t>  </a:t>
                      </a:r>
                    </a:p>
                    <a:p>
                      <a:r>
                        <a:rPr lang="en-IN" sz="1900" b="1" i="0" u="none" strike="noStrike" kern="1200" dirty="0">
                          <a:solidFill>
                            <a:srgbClr val="09E151"/>
                          </a:solidFill>
                          <a:effectLst/>
                          <a:latin typeface="SDGlitchRobotDemo" pitchFamily="2" charset="0"/>
                          <a:ea typeface="+mn-ea"/>
                          <a:cs typeface="+mn-cs"/>
                        </a:rPr>
                        <a:t>s NO</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1" i="0" u="none" strike="noStrike" kern="1200" dirty="0">
                          <a:solidFill>
                            <a:srgbClr val="09E151"/>
                          </a:solidFill>
                          <a:effectLst/>
                          <a:latin typeface="SDGlitchRobotDemo" pitchFamily="2" charset="0"/>
                          <a:ea typeface="+mn-ea"/>
                          <a:cs typeface="+mn-cs"/>
                        </a:rPr>
                        <a:t>                          Author</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1" i="0" u="none" strike="noStrike" kern="1200" dirty="0">
                          <a:solidFill>
                            <a:srgbClr val="09E151"/>
                          </a:solidFill>
                          <a:effectLst/>
                          <a:latin typeface="SDGlitchRobotDemo" pitchFamily="2" charset="0"/>
                          <a:ea typeface="+mn-ea"/>
                          <a:cs typeface="+mn-cs"/>
                        </a:rPr>
                        <a:t>                              Paper Title</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IN" sz="1900" b="1" i="0" u="none" strike="noStrike" kern="1200" dirty="0">
                          <a:solidFill>
                            <a:srgbClr val="09E151"/>
                          </a:solidFill>
                          <a:effectLst/>
                          <a:latin typeface="SDGlitchRobotDemo" pitchFamily="2" charset="0"/>
                          <a:ea typeface="+mn-ea"/>
                          <a:cs typeface="+mn-cs"/>
                        </a:rPr>
                        <a:t>                                                                    Findings</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840073936"/>
                  </a:ext>
                </a:extLst>
              </a:tr>
              <a:tr h="2681760">
                <a:tc>
                  <a:txBody>
                    <a:bodyPr/>
                    <a:lstStyle/>
                    <a:p>
                      <a:r>
                        <a:rPr lang="en-IN" sz="1800" b="1" i="0" u="none" strike="noStrike" kern="1200" dirty="0">
                          <a:solidFill>
                            <a:srgbClr val="09E151"/>
                          </a:solidFill>
                          <a:effectLst/>
                          <a:latin typeface="SDGlitchRobotDemo" pitchFamily="2" charset="0"/>
                          <a:ea typeface="+mn-ea"/>
                          <a:cs typeface="+mn-cs"/>
                        </a:rPr>
                        <a:t>                 </a:t>
                      </a:r>
                      <a:r>
                        <a:rPr lang="en-IN" sz="1800" b="1" i="0" u="none" strike="noStrike" kern="1200" dirty="0">
                          <a:solidFill>
                            <a:srgbClr val="09E151"/>
                          </a:solidFill>
                          <a:effectLst/>
                          <a:latin typeface="Arial Black" panose="020B0A04020102020204" pitchFamily="34" charset="0"/>
                          <a:ea typeface="+mn-ea"/>
                          <a:cs typeface="+mn-cs"/>
                        </a:rPr>
                        <a:t>3.</a:t>
                      </a:r>
                      <a:endParaRPr lang="en-IN" sz="1900" b="1" dirty="0">
                        <a:solidFill>
                          <a:srgbClr val="09E151"/>
                        </a:solidFill>
                        <a:latin typeface="Arial Black" panose="020B0A040201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alpha val="40000"/>
                      </a:schemeClr>
                    </a:solidFill>
                  </a:tcPr>
                </a:tc>
                <a:tc>
                  <a:txBody>
                    <a:bodyPr/>
                    <a:lstStyle/>
                    <a:p>
                      <a:r>
                        <a:rPr lang="en-IN" sz="1800" b="1" i="0" u="none" strike="noStrike" kern="1200" dirty="0">
                          <a:solidFill>
                            <a:srgbClr val="09E151"/>
                          </a:solidFill>
                          <a:effectLst/>
                          <a:latin typeface="SDGlitchRobotDemo" pitchFamily="2" charset="0"/>
                          <a:ea typeface="+mn-ea"/>
                          <a:cs typeface="+mn-cs"/>
                        </a:rPr>
                        <a:t>                                            W</a:t>
                      </a:r>
                      <a:r>
                        <a:rPr lang="en-IN" sz="1800" b="1" i="0" u="none" strike="noStrike" kern="1200" dirty="0">
                          <a:solidFill>
                            <a:srgbClr val="09E151"/>
                          </a:solidFill>
                          <a:effectLst/>
                          <a:latin typeface="Arial" panose="020B0604020202020204" pitchFamily="34" charset="0"/>
                          <a:ea typeface="+mn-ea"/>
                          <a:cs typeface="Arial" panose="020B0604020202020204" pitchFamily="34" charset="0"/>
                        </a:rPr>
                        <a:t>. </a:t>
                      </a:r>
                      <a:r>
                        <a:rPr lang="en-IN" sz="1800" b="1" i="0" u="none" strike="noStrike" kern="1200" dirty="0" err="1">
                          <a:solidFill>
                            <a:srgbClr val="09E151"/>
                          </a:solidFill>
                          <a:effectLst/>
                          <a:latin typeface="SDGlitchRobotDemo" pitchFamily="2" charset="0"/>
                          <a:ea typeface="+mn-ea"/>
                          <a:cs typeface="+mn-cs"/>
                        </a:rPr>
                        <a:t>Safat</a:t>
                      </a:r>
                      <a:r>
                        <a:rPr lang="en-IN" sz="1800" b="1" i="0" u="none" strike="noStrike" kern="1200" dirty="0">
                          <a:solidFill>
                            <a:srgbClr val="09E151"/>
                          </a:solidFill>
                          <a:effectLst/>
                          <a:latin typeface="Arial Black" panose="020B0A04020102020204" pitchFamily="34" charset="0"/>
                          <a:ea typeface="+mn-ea"/>
                          <a:cs typeface="Arial" panose="020B0604020202020204" pitchFamily="34" charset="0"/>
                        </a:rPr>
                        <a:t>, </a:t>
                      </a:r>
                      <a:r>
                        <a:rPr lang="en-IN" sz="1800" b="1" i="0" u="none" strike="noStrike" kern="1200" dirty="0">
                          <a:solidFill>
                            <a:srgbClr val="09E151"/>
                          </a:solidFill>
                          <a:effectLst/>
                          <a:latin typeface="SDGlitchRobotDemo" pitchFamily="2" charset="0"/>
                          <a:ea typeface="+mn-ea"/>
                          <a:cs typeface="+mn-cs"/>
                        </a:rPr>
                        <a:t>S</a:t>
                      </a:r>
                      <a:r>
                        <a:rPr lang="en-IN" sz="1800" b="1" i="0" u="none" strike="noStrike" kern="1200" dirty="0">
                          <a:solidFill>
                            <a:srgbClr val="09E151"/>
                          </a:solidFill>
                          <a:effectLst/>
                          <a:latin typeface="Arial Black" panose="020B0A04020102020204" pitchFamily="34" charset="0"/>
                          <a:ea typeface="+mn-ea"/>
                          <a:cs typeface="+mn-cs"/>
                        </a:rPr>
                        <a:t>. </a:t>
                      </a:r>
                      <a:r>
                        <a:rPr lang="en-IN" sz="1800" b="1" i="0" u="none" strike="noStrike" kern="1200" dirty="0">
                          <a:solidFill>
                            <a:srgbClr val="09E151"/>
                          </a:solidFill>
                          <a:effectLst/>
                          <a:latin typeface="SDGlitchRobotDemo" pitchFamily="2" charset="0"/>
                          <a:ea typeface="+mn-ea"/>
                          <a:cs typeface="+mn-cs"/>
                        </a:rPr>
                        <a:t>Asghar and S</a:t>
                      </a:r>
                      <a:r>
                        <a:rPr lang="en-IN" sz="1800" b="1" i="0" u="none" strike="noStrike" kern="1200" dirty="0">
                          <a:solidFill>
                            <a:srgbClr val="09E151"/>
                          </a:solidFill>
                          <a:effectLst/>
                          <a:latin typeface="Arial Black" panose="020B0A04020102020204" pitchFamily="34" charset="0"/>
                          <a:ea typeface="+mn-ea"/>
                          <a:cs typeface="+mn-cs"/>
                        </a:rPr>
                        <a:t>.</a:t>
                      </a:r>
                      <a:r>
                        <a:rPr lang="en-IN" sz="1800" b="1" i="0" u="none" strike="noStrike" kern="1200" dirty="0">
                          <a:solidFill>
                            <a:srgbClr val="09E151"/>
                          </a:solidFill>
                          <a:effectLst/>
                          <a:latin typeface="SDGlitchRobotDemo" pitchFamily="2" charset="0"/>
                          <a:ea typeface="+mn-ea"/>
                          <a:cs typeface="+mn-cs"/>
                        </a:rPr>
                        <a:t> A</a:t>
                      </a:r>
                      <a:r>
                        <a:rPr lang="en-IN" sz="1800" b="1" i="0" u="none" strike="noStrike" kern="1200" dirty="0">
                          <a:solidFill>
                            <a:srgbClr val="09E151"/>
                          </a:solidFill>
                          <a:effectLst/>
                          <a:latin typeface="Arial Black" panose="020B0A04020102020204" pitchFamily="34" charset="0"/>
                          <a:ea typeface="+mn-ea"/>
                          <a:cs typeface="+mn-cs"/>
                        </a:rPr>
                        <a:t>. </a:t>
                      </a:r>
                      <a:r>
                        <a:rPr lang="en-IN" sz="1800" b="1" i="0" u="none" strike="noStrike" kern="1200" dirty="0" err="1">
                          <a:solidFill>
                            <a:srgbClr val="09E151"/>
                          </a:solidFill>
                          <a:effectLst/>
                          <a:latin typeface="SDGlitchRobotDemo" pitchFamily="2" charset="0"/>
                          <a:ea typeface="+mn-ea"/>
                          <a:cs typeface="+mn-cs"/>
                        </a:rPr>
                        <a:t>Gillan</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r>
                        <a:rPr lang="en-US" sz="1800" b="1" i="0" u="none" strike="noStrike" kern="1200" dirty="0">
                          <a:solidFill>
                            <a:srgbClr val="09E151"/>
                          </a:solidFill>
                          <a:effectLst/>
                          <a:latin typeface="SDGlitchRobotDemo" pitchFamily="2" charset="0"/>
                          <a:ea typeface="+mn-ea"/>
                          <a:cs typeface="+mn-cs"/>
                        </a:rPr>
                        <a:t>                                                               Empirical Analysis for Crime Prediction and Forecasting Using Machine Learning and Deep Learning Techniques</a:t>
                      </a:r>
                      <a:endParaRPr lang="en-US" sz="1800" b="1" kern="1200" dirty="0">
                        <a:solidFill>
                          <a:srgbClr val="09E151"/>
                        </a:solidFill>
                        <a:effectLst/>
                        <a:latin typeface="SDGlitchRobotDemo" pitchFamily="2" charset="0"/>
                        <a:ea typeface="+mn-ea"/>
                        <a:cs typeface="+mn-cs"/>
                      </a:endParaRPr>
                    </a:p>
                    <a:p>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alpha val="40000"/>
                      </a:schemeClr>
                    </a:solidFill>
                  </a:tcPr>
                </a:tc>
                <a:tc>
                  <a:txBody>
                    <a:bodyPr/>
                    <a:lstStyle/>
                    <a:p>
                      <a:r>
                        <a:rPr lang="en-US" sz="1800" b="1" i="0" u="none" strike="noStrike" kern="1200" dirty="0">
                          <a:solidFill>
                            <a:srgbClr val="09E151"/>
                          </a:solidFill>
                          <a:effectLst/>
                          <a:latin typeface="SDGlitchRobotDemo" pitchFamily="2" charset="0"/>
                          <a:ea typeface="+mn-ea"/>
                          <a:cs typeface="+mn-cs"/>
                        </a:rPr>
                        <a:t>                                                                                                              This paper</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 assessment of various deep learning models fed by various word embedding representations to detect toxicity within textual comments</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 The LSTM</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based model is the first choice among the experimented models to detect toxicity</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 </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alpha val="40000"/>
                      </a:schemeClr>
                    </a:solidFill>
                  </a:tcPr>
                </a:tc>
                <a:extLst>
                  <a:ext uri="{0D108BD9-81ED-4DB2-BD59-A6C34878D82A}">
                    <a16:rowId xmlns:a16="http://schemas.microsoft.com/office/drawing/2014/main" val="1072082658"/>
                  </a:ext>
                </a:extLst>
              </a:tr>
              <a:tr h="2198436">
                <a:tc>
                  <a:txBody>
                    <a:bodyPr/>
                    <a:lstStyle/>
                    <a:p>
                      <a:r>
                        <a:rPr lang="en-IN" sz="1800" b="1" i="0" u="none" strike="noStrike" kern="1200" dirty="0">
                          <a:solidFill>
                            <a:srgbClr val="09E151"/>
                          </a:solidFill>
                          <a:effectLst/>
                          <a:latin typeface="SDGlitchRobotDemo" pitchFamily="2" charset="0"/>
                          <a:ea typeface="+mn-ea"/>
                          <a:cs typeface="+mn-cs"/>
                        </a:rPr>
                        <a:t>                   </a:t>
                      </a:r>
                      <a:r>
                        <a:rPr lang="en-IN" sz="1800" b="1" i="0" u="none" strike="noStrike" kern="1200" dirty="0">
                          <a:solidFill>
                            <a:srgbClr val="09E151"/>
                          </a:solidFill>
                          <a:effectLst/>
                          <a:latin typeface="Arial Black" panose="020B0A04020102020204" pitchFamily="34" charset="0"/>
                          <a:ea typeface="+mn-ea"/>
                          <a:cs typeface="+mn-cs"/>
                        </a:rPr>
                        <a:t>4.</a:t>
                      </a:r>
                      <a:endParaRPr lang="en-IN" sz="1900" b="1" dirty="0">
                        <a:solidFill>
                          <a:srgbClr val="09E151"/>
                        </a:solidFill>
                        <a:latin typeface="Arial Black" panose="020B0A040201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nn-NO" sz="1800" b="1" i="0" u="none" strike="noStrike" kern="1200" dirty="0">
                          <a:solidFill>
                            <a:srgbClr val="09E151"/>
                          </a:solidFill>
                          <a:effectLst/>
                          <a:latin typeface="SDGlitchRobotDemo" pitchFamily="2" charset="0"/>
                          <a:ea typeface="+mn-ea"/>
                          <a:cs typeface="+mn-cs"/>
                        </a:rPr>
                        <a:t>                                               Jenga</a:t>
                      </a:r>
                      <a:r>
                        <a:rPr lang="nn-NO" sz="1800" b="1" i="0" u="none" strike="noStrike" kern="1200" dirty="0">
                          <a:solidFill>
                            <a:srgbClr val="09E151"/>
                          </a:solidFill>
                          <a:effectLst/>
                          <a:latin typeface="Arial Black" panose="020B0A04020102020204" pitchFamily="34" charset="0"/>
                          <a:ea typeface="+mn-ea"/>
                          <a:cs typeface="+mn-cs"/>
                        </a:rPr>
                        <a:t>, </a:t>
                      </a:r>
                      <a:r>
                        <a:rPr lang="nn-NO" sz="1800" b="1" i="0" u="none" strike="noStrike" kern="1200" dirty="0">
                          <a:solidFill>
                            <a:srgbClr val="09E151"/>
                          </a:solidFill>
                          <a:effectLst/>
                          <a:latin typeface="SDGlitchRobotDemo" pitchFamily="2" charset="0"/>
                          <a:ea typeface="+mn-ea"/>
                          <a:cs typeface="+mn-cs"/>
                        </a:rPr>
                        <a:t>K</a:t>
                      </a:r>
                      <a:r>
                        <a:rPr lang="nn-NO" sz="1800" b="1" i="0" u="none" strike="noStrike" kern="1200" dirty="0">
                          <a:solidFill>
                            <a:srgbClr val="09E151"/>
                          </a:solidFill>
                          <a:effectLst/>
                          <a:latin typeface="Arial Black" panose="020B0A04020102020204" pitchFamily="34" charset="0"/>
                          <a:ea typeface="+mn-ea"/>
                          <a:cs typeface="+mn-cs"/>
                        </a:rPr>
                        <a:t>., </a:t>
                      </a:r>
                      <a:r>
                        <a:rPr lang="nn-NO" sz="1800" b="1" i="0" u="none" strike="noStrike" kern="1200" dirty="0">
                          <a:solidFill>
                            <a:srgbClr val="09E151"/>
                          </a:solidFill>
                          <a:effectLst/>
                          <a:latin typeface="SDGlitchRobotDemo" pitchFamily="2" charset="0"/>
                          <a:ea typeface="+mn-ea"/>
                          <a:cs typeface="+mn-cs"/>
                        </a:rPr>
                        <a:t>Catal</a:t>
                      </a:r>
                      <a:r>
                        <a:rPr lang="nn-NO" sz="1800" b="1" i="0" u="none" strike="noStrike" kern="1200" dirty="0">
                          <a:solidFill>
                            <a:srgbClr val="09E151"/>
                          </a:solidFill>
                          <a:effectLst/>
                          <a:latin typeface="Arial Black" panose="020B0A04020102020204" pitchFamily="34" charset="0"/>
                          <a:ea typeface="+mn-ea"/>
                          <a:cs typeface="+mn-cs"/>
                        </a:rPr>
                        <a:t>, </a:t>
                      </a:r>
                      <a:r>
                        <a:rPr lang="nn-NO" sz="1800" b="1" i="0" u="none" strike="noStrike" kern="1200" dirty="0">
                          <a:solidFill>
                            <a:srgbClr val="09E151"/>
                          </a:solidFill>
                          <a:effectLst/>
                          <a:latin typeface="SDGlitchRobotDemo" pitchFamily="2" charset="0"/>
                          <a:ea typeface="+mn-ea"/>
                          <a:cs typeface="+mn-cs"/>
                        </a:rPr>
                        <a:t>C</a:t>
                      </a:r>
                      <a:r>
                        <a:rPr lang="nn-NO" sz="1800" b="1" i="0" u="none" strike="noStrike" kern="1200" dirty="0">
                          <a:solidFill>
                            <a:srgbClr val="09E151"/>
                          </a:solidFill>
                          <a:effectLst/>
                          <a:latin typeface="Arial Black" panose="020B0A04020102020204" pitchFamily="34" charset="0"/>
                          <a:ea typeface="+mn-ea"/>
                          <a:cs typeface="+mn-cs"/>
                        </a:rPr>
                        <a:t>.</a:t>
                      </a:r>
                      <a:r>
                        <a:rPr lang="nn-NO" sz="1800" b="1" i="0" u="none" strike="noStrike" kern="1200" dirty="0">
                          <a:solidFill>
                            <a:srgbClr val="09E151"/>
                          </a:solidFill>
                          <a:effectLst/>
                          <a:latin typeface="SDGlitchRobotDemo" pitchFamily="2" charset="0"/>
                          <a:ea typeface="+mn-ea"/>
                          <a:cs typeface="+mn-cs"/>
                        </a:rPr>
                        <a:t> Kar</a:t>
                      </a:r>
                      <a:r>
                        <a:rPr lang="nn-NO" sz="1800" b="1" i="0" u="none" strike="noStrike" kern="1200" dirty="0">
                          <a:solidFill>
                            <a:srgbClr val="09E151"/>
                          </a:solidFill>
                          <a:effectLst/>
                          <a:latin typeface="Arial Black" panose="020B0A04020102020204" pitchFamily="34" charset="0"/>
                          <a:ea typeface="+mn-ea"/>
                          <a:cs typeface="+mn-cs"/>
                        </a:rPr>
                        <a:t>,</a:t>
                      </a:r>
                      <a:r>
                        <a:rPr lang="nn-NO" sz="1800" b="1" i="0" u="none" strike="noStrike" kern="1200" dirty="0">
                          <a:solidFill>
                            <a:srgbClr val="09E151"/>
                          </a:solidFill>
                          <a:effectLst/>
                          <a:latin typeface="SDGlitchRobotDemo" pitchFamily="2" charset="0"/>
                          <a:ea typeface="+mn-ea"/>
                          <a:cs typeface="+mn-cs"/>
                        </a:rPr>
                        <a:t> G</a:t>
                      </a:r>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800" b="1" i="0" u="none" strike="noStrike" kern="1200" dirty="0">
                          <a:solidFill>
                            <a:srgbClr val="09E151"/>
                          </a:solidFill>
                          <a:effectLst/>
                          <a:latin typeface="SDGlitchRobotDemo" pitchFamily="2" charset="0"/>
                          <a:ea typeface="+mn-ea"/>
                          <a:cs typeface="+mn-cs"/>
                        </a:rPr>
                        <a:t>                                                        Machine learning in crime pre</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diction</a:t>
                      </a:r>
                      <a:r>
                        <a:rPr lang="en-US" sz="1800" b="1" i="0" u="none" strike="noStrike" kern="1200" dirty="0">
                          <a:solidFill>
                            <a:srgbClr val="09E151"/>
                          </a:solidFill>
                          <a:effectLst/>
                          <a:latin typeface="Arial Black" panose="020B0A04020102020204" pitchFamily="34" charset="0"/>
                          <a:ea typeface="+mn-ea"/>
                          <a:cs typeface="+mn-cs"/>
                        </a:rPr>
                        <a:t>.</a:t>
                      </a:r>
                      <a:endParaRPr lang="en-US" sz="1800" b="1" kern="1200" dirty="0">
                        <a:solidFill>
                          <a:srgbClr val="09E151"/>
                        </a:solidFill>
                        <a:effectLst/>
                        <a:latin typeface="Arial Black" panose="020B0A04020102020204" pitchFamily="34" charset="0"/>
                        <a:ea typeface="+mn-ea"/>
                        <a:cs typeface="+mn-cs"/>
                      </a:endParaRPr>
                    </a:p>
                    <a:p>
                      <a:endParaRPr lang="en-IN" sz="1900" b="1" dirty="0">
                        <a:solidFill>
                          <a:srgbClr val="09E151"/>
                        </a:solidFill>
                        <a:latin typeface="SDGlitchRobotDemo" pitchFamily="2"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r>
                        <a:rPr lang="en-US" sz="1800" b="1" i="0" u="none" strike="noStrike" kern="1200" dirty="0">
                          <a:solidFill>
                            <a:srgbClr val="09E151"/>
                          </a:solidFill>
                          <a:effectLst/>
                          <a:latin typeface="SDGlitchRobotDemo" pitchFamily="2" charset="0"/>
                          <a:ea typeface="+mn-ea"/>
                          <a:cs typeface="+mn-cs"/>
                        </a:rPr>
                        <a:t>                                                                                               Compares the performance of several basic machine learning algorithms</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 The authors find that random forest performs the best in terms of precision</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 recall</a:t>
                      </a:r>
                      <a:r>
                        <a:rPr lang="en-US" sz="1800" b="1" i="0" u="none" strike="noStrike" kern="1200" dirty="0">
                          <a:solidFill>
                            <a:srgbClr val="09E151"/>
                          </a:solidFill>
                          <a:effectLst/>
                          <a:latin typeface="Arial Black" panose="020B0A04020102020204" pitchFamily="34" charset="0"/>
                          <a:ea typeface="+mn-ea"/>
                          <a:cs typeface="+mn-cs"/>
                        </a:rPr>
                        <a:t>,</a:t>
                      </a:r>
                      <a:r>
                        <a:rPr lang="en-US" sz="1800" b="1" i="0" u="none" strike="noStrike" kern="1200" dirty="0">
                          <a:solidFill>
                            <a:srgbClr val="09E151"/>
                          </a:solidFill>
                          <a:effectLst/>
                          <a:latin typeface="SDGlitchRobotDemo" pitchFamily="2" charset="0"/>
                          <a:ea typeface="+mn-ea"/>
                          <a:cs typeface="+mn-cs"/>
                        </a:rPr>
                        <a:t> and F</a:t>
                      </a:r>
                      <a:r>
                        <a:rPr lang="en-US" sz="1800" b="1" i="0" u="none" strike="noStrike" kern="1200" dirty="0">
                          <a:solidFill>
                            <a:srgbClr val="09E151"/>
                          </a:solidFill>
                          <a:effectLst/>
                          <a:latin typeface="Arial" panose="020B0604020202020204" pitchFamily="34" charset="0"/>
                          <a:ea typeface="+mn-ea"/>
                          <a:cs typeface="Arial" panose="020B0604020202020204" pitchFamily="34" charset="0"/>
                        </a:rPr>
                        <a:t>1</a:t>
                      </a:r>
                      <a:r>
                        <a:rPr lang="en-US" sz="1800" b="1" i="0" u="none" strike="noStrike" kern="1200" dirty="0">
                          <a:solidFill>
                            <a:srgbClr val="09E151"/>
                          </a:solidFill>
                          <a:effectLst/>
                          <a:latin typeface="SDGlitchRobotDemo" pitchFamily="2" charset="0"/>
                          <a:ea typeface="+mn-ea"/>
                          <a:cs typeface="+mn-cs"/>
                        </a:rPr>
                        <a:t> score</a:t>
                      </a:r>
                      <a:r>
                        <a:rPr lang="en-US" sz="1800" b="1" i="0" u="none" strike="noStrike" kern="1200" dirty="0">
                          <a:solidFill>
                            <a:srgbClr val="09E151"/>
                          </a:solidFill>
                          <a:effectLst/>
                          <a:latin typeface="Arial Black" panose="020B0A04020102020204" pitchFamily="34" charset="0"/>
                          <a:ea typeface="+mn-ea"/>
                          <a:cs typeface="Arial" panose="020B0604020202020204" pitchFamily="34" charset="0"/>
                        </a:rPr>
                        <a:t>.</a:t>
                      </a:r>
                      <a:endParaRPr lang="en-IN" sz="1900" b="1" dirty="0">
                        <a:solidFill>
                          <a:srgbClr val="09E151"/>
                        </a:solidFill>
                        <a:latin typeface="Arial Black" panose="020B0A040201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4484217"/>
                  </a:ext>
                </a:extLst>
              </a:tr>
            </a:tbl>
          </a:graphicData>
        </a:graphic>
      </p:graphicFrame>
      <p:sp>
        <p:nvSpPr>
          <p:cNvPr id="6" name="Rectangle 5">
            <a:extLst>
              <a:ext uri="{FF2B5EF4-FFF2-40B4-BE49-F238E27FC236}">
                <a16:creationId xmlns:a16="http://schemas.microsoft.com/office/drawing/2014/main" id="{8E8E0239-2A3B-A07C-33AD-67C8D9187517}"/>
              </a:ext>
            </a:extLst>
          </p:cNvPr>
          <p:cNvSpPr/>
          <p:nvPr/>
        </p:nvSpPr>
        <p:spPr>
          <a:xfrm rot="19253135">
            <a:off x="-6512593" y="-2915685"/>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B751B595-DA68-E7A7-6F0F-DF7190016BB5}"/>
              </a:ext>
            </a:extLst>
          </p:cNvPr>
          <p:cNvSpPr/>
          <p:nvPr/>
        </p:nvSpPr>
        <p:spPr>
          <a:xfrm rot="18986377">
            <a:off x="-6405912" y="-3727086"/>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AB2DE8F-3905-1DCE-2319-2949B550BDC0}"/>
              </a:ext>
            </a:extLst>
          </p:cNvPr>
          <p:cNvSpPr/>
          <p:nvPr/>
        </p:nvSpPr>
        <p:spPr>
          <a:xfrm rot="18512580">
            <a:off x="-8237713" y="-3215797"/>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18F94906-E31A-FD11-5A57-92C14763A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0931" y="5876771"/>
            <a:ext cx="4462639" cy="5597237"/>
          </a:xfrm>
          <a:prstGeom prst="rect">
            <a:avLst/>
          </a:prstGeom>
          <a:ln>
            <a:noFill/>
          </a:ln>
          <a:effectLst>
            <a:outerShdw blurRad="88900" dist="63500" dir="7620000" sx="104000" sy="104000" algn="tr" rotWithShape="0">
              <a:prstClr val="black">
                <a:alpha val="40000"/>
              </a:prstClr>
            </a:outerShdw>
          </a:effectLst>
        </p:spPr>
      </p:pic>
    </p:spTree>
    <p:extLst>
      <p:ext uri="{BB962C8B-B14F-4D97-AF65-F5344CB8AC3E}">
        <p14:creationId xmlns:p14="http://schemas.microsoft.com/office/powerpoint/2010/main" val="324982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1016000" y="-887811"/>
            <a:ext cx="13914404" cy="854891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800" b="1" dirty="0">
              <a:solidFill>
                <a:schemeClr val="bg1"/>
              </a:solidFill>
              <a:latin typeface="SDGlitchRobotDemo" pitchFamily="2" charset="0"/>
              <a:cs typeface="Aldhabi" panose="01000000000000000000" pitchFamily="2" charset="-78"/>
            </a:endParaRPr>
          </a:p>
        </p:txBody>
      </p:sp>
      <p:sp>
        <p:nvSpPr>
          <p:cNvPr id="10" name="TextBox 9">
            <a:extLst>
              <a:ext uri="{FF2B5EF4-FFF2-40B4-BE49-F238E27FC236}">
                <a16:creationId xmlns:a16="http://schemas.microsoft.com/office/drawing/2014/main" id="{556C36E8-EFB0-A3C9-4853-AD4B4F9D4F3A}"/>
              </a:ext>
            </a:extLst>
          </p:cNvPr>
          <p:cNvSpPr txBox="1"/>
          <p:nvPr/>
        </p:nvSpPr>
        <p:spPr>
          <a:xfrm>
            <a:off x="11590925" y="7533612"/>
            <a:ext cx="4835236" cy="923330"/>
          </a:xfrm>
          <a:prstGeom prst="rect">
            <a:avLst/>
          </a:prstGeom>
          <a:noFill/>
        </p:spPr>
        <p:txBody>
          <a:bodyPr wrap="square" rtlCol="0">
            <a:spAutoFit/>
          </a:bodyPr>
          <a:lstStyle/>
          <a:p>
            <a:r>
              <a:rPr lang="en-US" sz="1800" b="1" dirty="0">
                <a:solidFill>
                  <a:schemeClr val="bg1"/>
                </a:solidFill>
                <a:latin typeface="SDGlitchRobotDemo" pitchFamily="2" charset="0"/>
              </a:rPr>
              <a:t>Social Media</a:t>
            </a:r>
          </a:p>
          <a:p>
            <a:r>
              <a:rPr lang="en-US" sz="1800" b="1" dirty="0">
                <a:solidFill>
                  <a:schemeClr val="bg1"/>
                </a:solidFill>
                <a:latin typeface="SDGlitchRobotDemo" pitchFamily="2" charset="0"/>
              </a:rPr>
              <a:t>comment classification</a:t>
            </a:r>
            <a:endParaRPr lang="en-IN" sz="1800" b="1" dirty="0">
              <a:solidFill>
                <a:schemeClr val="bg1"/>
              </a:solidFill>
              <a:latin typeface="SDGlitchRobotDemo" pitchFamily="2" charset="0"/>
              <a:cs typeface="Aldhabi" panose="01000000000000000000" pitchFamily="2" charset="-78"/>
            </a:endParaRPr>
          </a:p>
          <a:p>
            <a:endParaRPr lang="en-IN" dirty="0"/>
          </a:p>
        </p:txBody>
      </p:sp>
      <p:sp>
        <p:nvSpPr>
          <p:cNvPr id="11" name="TextBox 10">
            <a:extLst>
              <a:ext uri="{FF2B5EF4-FFF2-40B4-BE49-F238E27FC236}">
                <a16:creationId xmlns:a16="http://schemas.microsoft.com/office/drawing/2014/main" id="{3B0E433C-7363-95BF-9BF7-656FBA84567C}"/>
              </a:ext>
            </a:extLst>
          </p:cNvPr>
          <p:cNvSpPr txBox="1"/>
          <p:nvPr/>
        </p:nvSpPr>
        <p:spPr>
          <a:xfrm>
            <a:off x="12898404" y="7695052"/>
            <a:ext cx="2435281" cy="923330"/>
          </a:xfrm>
          <a:prstGeom prst="rect">
            <a:avLst/>
          </a:prstGeom>
          <a:noFill/>
        </p:spPr>
        <p:txBody>
          <a:bodyPr wrap="square" rtlCol="0">
            <a:spAutoFit/>
          </a:bodyPr>
          <a:lstStyle/>
          <a:p>
            <a:r>
              <a:rPr lang="en-US" sz="1800" b="1" dirty="0">
                <a:solidFill>
                  <a:srgbClr val="38CF0F"/>
                </a:solidFill>
                <a:latin typeface="Arial Black" panose="020B0A04020102020204" pitchFamily="34" charset="0"/>
              </a:rPr>
              <a:t>Crime Forecasting</a:t>
            </a:r>
            <a:endParaRPr lang="en-IN" sz="1800" b="1" dirty="0">
              <a:solidFill>
                <a:srgbClr val="38CF0F"/>
              </a:solidFill>
              <a:latin typeface="Arial Black" panose="020B0A04020102020204" pitchFamily="34" charset="0"/>
            </a:endParaRPr>
          </a:p>
          <a:p>
            <a:endParaRPr lang="en-IN" dirty="0"/>
          </a:p>
        </p:txBody>
      </p:sp>
      <p:sp>
        <p:nvSpPr>
          <p:cNvPr id="12" name="TextBox 11">
            <a:extLst>
              <a:ext uri="{FF2B5EF4-FFF2-40B4-BE49-F238E27FC236}">
                <a16:creationId xmlns:a16="http://schemas.microsoft.com/office/drawing/2014/main" id="{1F6281BD-3AE3-A257-9712-432DD1ACCF5A}"/>
              </a:ext>
            </a:extLst>
          </p:cNvPr>
          <p:cNvSpPr txBox="1"/>
          <p:nvPr/>
        </p:nvSpPr>
        <p:spPr>
          <a:xfrm>
            <a:off x="-64198" y="-333941"/>
            <a:ext cx="9749481" cy="1200329"/>
          </a:xfrm>
          <a:prstGeom prst="rect">
            <a:avLst/>
          </a:prstGeom>
          <a:noFill/>
        </p:spPr>
        <p:txBody>
          <a:bodyPr wrap="square" rtlCol="0">
            <a:spAutoFit/>
          </a:bodyPr>
          <a:lstStyle/>
          <a:p>
            <a:r>
              <a:rPr lang="en-IN" sz="7200" b="1" i="0" u="none" strike="noStrike" dirty="0">
                <a:solidFill>
                  <a:schemeClr val="bg1"/>
                </a:solidFill>
                <a:effectLst/>
                <a:latin typeface="SDGlitchRobotDemo" pitchFamily="2" charset="0"/>
              </a:rPr>
              <a:t>Problem Definition</a:t>
            </a:r>
            <a:endParaRPr lang="en-IN" sz="7200" b="1" dirty="0">
              <a:solidFill>
                <a:schemeClr val="bg1"/>
              </a:solidFill>
              <a:latin typeface="SDGlitchRobotDemo" pitchFamily="2" charset="0"/>
            </a:endParaRPr>
          </a:p>
        </p:txBody>
      </p:sp>
      <p:sp>
        <p:nvSpPr>
          <p:cNvPr id="17" name="TextBox 16">
            <a:extLst>
              <a:ext uri="{FF2B5EF4-FFF2-40B4-BE49-F238E27FC236}">
                <a16:creationId xmlns:a16="http://schemas.microsoft.com/office/drawing/2014/main" id="{D7133A71-F76B-0CFC-9C8F-283360A1BD6E}"/>
              </a:ext>
            </a:extLst>
          </p:cNvPr>
          <p:cNvSpPr txBox="1"/>
          <p:nvPr/>
        </p:nvSpPr>
        <p:spPr>
          <a:xfrm>
            <a:off x="199953" y="866387"/>
            <a:ext cx="9749480" cy="5847755"/>
          </a:xfrm>
          <a:prstGeom prst="rect">
            <a:avLst/>
          </a:prstGeom>
          <a:noFill/>
        </p:spPr>
        <p:txBody>
          <a:bodyPr wrap="square" rtlCol="0">
            <a:spAutoFit/>
          </a:bodyPr>
          <a:lstStyle/>
          <a:p>
            <a:r>
              <a:rPr lang="en-US" sz="3400" b="0" i="0" dirty="0">
                <a:solidFill>
                  <a:srgbClr val="09E151"/>
                </a:solidFill>
                <a:effectLst/>
                <a:latin typeface="SDGlitchRobotDemo" pitchFamily="2" charset="0"/>
              </a:rPr>
              <a:t>Crime prevention and investigation are essential for public safety and social media platforms can help</a:t>
            </a:r>
          </a:p>
          <a:p>
            <a:endParaRPr lang="en-US" sz="3400" dirty="0">
              <a:solidFill>
                <a:srgbClr val="09E151"/>
              </a:solidFill>
              <a:latin typeface="SDGlitchRobotDemo" pitchFamily="2" charset="0"/>
            </a:endParaRPr>
          </a:p>
          <a:p>
            <a:r>
              <a:rPr lang="en-US" sz="3400" b="0" i="0" dirty="0">
                <a:solidFill>
                  <a:srgbClr val="09E151"/>
                </a:solidFill>
                <a:effectLst/>
                <a:latin typeface="SDGlitchRobotDemo" pitchFamily="2" charset="0"/>
              </a:rPr>
              <a:t>NLP and machine learning methods are needed to categorize social media comments and predict crime</a:t>
            </a:r>
          </a:p>
          <a:p>
            <a:endParaRPr lang="en-US" sz="3400" dirty="0">
              <a:solidFill>
                <a:srgbClr val="09E151"/>
              </a:solidFill>
              <a:latin typeface="SDGlitchRobotDemo" pitchFamily="2" charset="0"/>
            </a:endParaRPr>
          </a:p>
          <a:p>
            <a:r>
              <a:rPr lang="en-US" sz="3400" b="0" i="0" dirty="0">
                <a:solidFill>
                  <a:srgbClr val="09E151"/>
                </a:solidFill>
                <a:effectLst/>
                <a:latin typeface="SDGlitchRobotDemo" pitchFamily="2" charset="0"/>
              </a:rPr>
              <a:t>NLP and machine learning approaches are used to categorize social media comments and predict crime</a:t>
            </a:r>
            <a:endParaRPr lang="en-IN" sz="3400" dirty="0">
              <a:solidFill>
                <a:srgbClr val="09E151"/>
              </a:solidFill>
              <a:latin typeface="SDGlitchRobotDemo" pitchFamily="2" charset="0"/>
            </a:endParaRPr>
          </a:p>
        </p:txBody>
      </p:sp>
      <p:pic>
        <p:nvPicPr>
          <p:cNvPr id="2" name="Picture 1">
            <a:extLst>
              <a:ext uri="{FF2B5EF4-FFF2-40B4-BE49-F238E27FC236}">
                <a16:creationId xmlns:a16="http://schemas.microsoft.com/office/drawing/2014/main" id="{E4380785-B170-1BD7-4F38-55BF86544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6713" y="1662227"/>
            <a:ext cx="4462639" cy="5597237"/>
          </a:xfrm>
          <a:prstGeom prst="rect">
            <a:avLst/>
          </a:prstGeom>
          <a:ln>
            <a:noFill/>
          </a:ln>
          <a:effectLst>
            <a:outerShdw blurRad="88900" dist="63500" dir="7620000" sx="104000" sy="104000" algn="tr" rotWithShape="0">
              <a:prstClr val="black">
                <a:alpha val="40000"/>
              </a:prstClr>
            </a:outerShdw>
          </a:effectLst>
        </p:spPr>
      </p:pic>
      <p:pic>
        <p:nvPicPr>
          <p:cNvPr id="3" name="Picture 2">
            <a:extLst>
              <a:ext uri="{FF2B5EF4-FFF2-40B4-BE49-F238E27FC236}">
                <a16:creationId xmlns:a16="http://schemas.microsoft.com/office/drawing/2014/main" id="{6D8DAF67-1D9E-F37E-147B-2C7CAAAB02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54" b="94852" l="1688" r="99563">
                        <a14:foregroundMark x1="8250" y1="32604" x2="8438" y2="41538"/>
                        <a14:foregroundMark x1="8438" y1="41538" x2="16813" y2="57574"/>
                        <a14:foregroundMark x1="5313" y1="38225" x2="3375" y2="45976"/>
                        <a14:foregroundMark x1="3375" y1="45976" x2="5750" y2="59112"/>
                        <a14:foregroundMark x1="11125" y1="88521" x2="30500" y2="90533"/>
                        <a14:foregroundMark x1="30500" y1="90533" x2="75500" y2="87811"/>
                        <a14:foregroundMark x1="75500" y1="87811" x2="76063" y2="84556"/>
                        <a14:foregroundMark x1="11688" y1="89231" x2="20125" y2="93846"/>
                        <a14:foregroundMark x1="20125" y1="93846" x2="38313" y2="92604"/>
                        <a14:foregroundMark x1="38313" y1="92604" x2="69438" y2="94260"/>
                        <a14:foregroundMark x1="69438" y1="94260" x2="88375" y2="92722"/>
                        <a14:foregroundMark x1="88375" y1="92722" x2="95713" y2="89890"/>
                        <a14:foregroundMark x1="95890" y1="86148" x2="92625" y2="82189"/>
                        <a14:foregroundMark x1="92625" y1="82189" x2="91063" y2="66450"/>
                        <a14:foregroundMark x1="91063" y1="66450" x2="95563" y2="59763"/>
                        <a14:foregroundMark x1="95563" y1="59763" x2="91563" y2="62840"/>
                        <a14:foregroundMark x1="93875" y1="48107" x2="89438" y2="58994"/>
                        <a14:foregroundMark x1="89438" y1="58994" x2="94188" y2="50355"/>
                        <a14:foregroundMark x1="94188" y1="50355" x2="98353" y2="52005"/>
                        <a14:foregroundMark x1="82250" y1="68876" x2="92750" y2="51243"/>
                        <a14:foregroundMark x1="89813" y1="55385" x2="93188" y2="49349"/>
                        <a14:foregroundMark x1="20000" y1="33018" x2="31125" y2="32840"/>
                        <a14:foregroundMark x1="31125" y1="32840" x2="24188" y2="34201"/>
                        <a14:foregroundMark x1="39188" y1="67101" x2="37125" y2="65680"/>
                        <a14:foregroundMark x1="43813" y1="70237" x2="50750" y2="68757"/>
                        <a14:foregroundMark x1="92842" y1="74831" x2="98688" y2="75621"/>
                        <a14:foregroundMark x1="92438" y1="93314" x2="95188" y2="92071"/>
                        <a14:foregroundMark x1="7221" y1="86551" x2="7881" y2="88724"/>
                        <a14:foregroundMark x1="27125" y1="23254" x2="36813" y2="17456"/>
                        <a14:foregroundMark x1="56750" y1="8521" x2="50063" y2="6213"/>
                        <a14:foregroundMark x1="69500" y1="21006" x2="66875" y2="15266"/>
                        <a14:foregroundMark x1="74000" y1="23077" x2="73875" y2="20888"/>
                        <a14:foregroundMark x1="74875" y1="24615" x2="74313" y2="24083"/>
                        <a14:foregroundMark x1="73438" y1="21302" x2="68750" y2="13905"/>
                        <a14:foregroundMark x1="68750" y1="13905" x2="62375" y2="11006"/>
                        <a14:foregroundMark x1="61063" y1="9763" x2="62250" y2="10592"/>
                        <a14:foregroundMark x1="64125" y1="12663" x2="62687" y2="10888"/>
                        <a14:foregroundMark x1="72813" y1="19527" x2="70813" y2="17160"/>
                        <a14:foregroundMark x1="62563" y1="11006" x2="64438" y2="11953"/>
                        <a14:foregroundMark x1="64250" y1="11657" x2="62687" y2="10473"/>
                        <a14:foregroundMark x1="10160" y1="92399" x2="12000" y2="94142"/>
                        <a14:foregroundMark x1="12000" y1="94142" x2="11045" y2="93971"/>
                        <a14:foregroundMark x1="70938" y1="64201" x2="70938" y2="64201"/>
                        <a14:foregroundMark x1="70938" y1="64201" x2="69625" y2="63077"/>
                        <a14:foregroundMark x1="78188" y1="71183" x2="78063" y2="69704"/>
                        <a14:foregroundMark x1="67750" y1="60769" x2="66188" y2="60769"/>
                        <a14:foregroundMark x1="69188" y1="61302" x2="68938" y2="60769"/>
                        <a14:foregroundMark x1="56125" y1="61006" x2="56750" y2="61006"/>
                        <a14:foregroundMark x1="2688" y1="57337" x2="1688" y2="55917"/>
                        <a14:foregroundMark x1="72563" y1="64438" x2="75625" y2="69941"/>
                        <a14:backgroundMark x1="5188" y1="86213" x2="9024" y2="91834"/>
                        <a14:backgroundMark x1="7625" y1="91953" x2="11563" y2="93905"/>
                        <a14:backgroundMark x1="8813" y1="90710" x2="7375" y2="87396"/>
                        <a14:backgroundMark x1="96063" y1="91834" x2="96188" y2="84675"/>
                        <a14:backgroundMark x1="96188" y1="84675" x2="95188" y2="82722"/>
                        <a14:backgroundMark x1="98250" y1="88402" x2="99688" y2="84379"/>
                        <a14:backgroundMark x1="97500" y1="89763" x2="97500" y2="91006"/>
                        <a14:backgroundMark x1="97063" y1="89231" x2="97250" y2="87692"/>
                        <a14:backgroundMark x1="97250" y1="89231" x2="97938" y2="88639"/>
                        <a14:backgroundMark x1="97813" y1="88225" x2="97688" y2="88935"/>
                        <a14:backgroundMark x1="97250" y1="89231" x2="97375" y2="87692"/>
                        <a14:backgroundMark x1="98125" y1="90888" x2="97063" y2="88402"/>
                        <a14:backgroundMark x1="97500" y1="90296" x2="97250" y2="89231"/>
                        <a14:backgroundMark x1="93000" y1="74201" x2="99563" y2="62663"/>
                        <a14:backgroundMark x1="99563" y1="62663" x2="99563" y2="62663"/>
                        <a14:backgroundMark x1="99438" y1="62544" x2="99438" y2="60888"/>
                        <a14:backgroundMark x1="99688" y1="63905" x2="99875" y2="59645"/>
                        <a14:backgroundMark x1="99125" y1="51243" x2="99875" y2="51657"/>
                        <a14:backgroundMark x1="99688" y1="59941" x2="99875" y2="59527"/>
                        <a14:backgroundMark x1="10125" y1="94852" x2="9563" y2="93905"/>
                        <a14:backgroundMark x1="11438" y1="95385" x2="9563" y2="94852"/>
                        <a14:backgroundMark x1="8375" y1="90059" x2="10000" y2="92485"/>
                        <a14:backgroundMark x1="12000" y1="95562" x2="11313" y2="94970"/>
                        <a14:backgroundMark x1="5063" y1="79882" x2="5500" y2="82308"/>
                        <a14:backgroundMark x1="7625" y1="88817" x2="8250" y2="90296"/>
                        <a14:backgroundMark x1="11438" y1="94734" x2="10250" y2="94142"/>
                        <a14:backgroundMark x1="5500" y1="80414" x2="6813" y2="86627"/>
                        <a14:backgroundMark x1="97250" y1="86036" x2="96625" y2="90178"/>
                        <a14:backgroundMark x1="7187" y1="66095" x2="5313" y2="64734"/>
                        <a14:backgroundMark x1="5063" y1="66272" x2="5750" y2="67101"/>
                      </a14:backgroundRemoval>
                    </a14:imgEffect>
                  </a14:imgLayer>
                </a14:imgProps>
              </a:ext>
              <a:ext uri="{28A0092B-C50C-407E-A947-70E740481C1C}">
                <a14:useLocalDpi xmlns:a14="http://schemas.microsoft.com/office/drawing/2010/main" val="0"/>
              </a:ext>
            </a:extLst>
          </a:blip>
          <a:stretch>
            <a:fillRect/>
          </a:stretch>
        </p:blipFill>
        <p:spPr>
          <a:xfrm flipH="1">
            <a:off x="14499736" y="5419880"/>
            <a:ext cx="3852849" cy="4482445"/>
          </a:xfrm>
          <a:prstGeom prst="rect">
            <a:avLst/>
          </a:prstGeom>
        </p:spPr>
      </p:pic>
      <p:cxnSp>
        <p:nvCxnSpPr>
          <p:cNvPr id="5" name="Straight Connector 4">
            <a:extLst>
              <a:ext uri="{FF2B5EF4-FFF2-40B4-BE49-F238E27FC236}">
                <a16:creationId xmlns:a16="http://schemas.microsoft.com/office/drawing/2014/main" id="{BAF683C5-CF07-E7E2-8B18-98406EFAFD70}"/>
              </a:ext>
            </a:extLst>
          </p:cNvPr>
          <p:cNvCxnSpPr>
            <a:cxnSpLocks/>
          </p:cNvCxnSpPr>
          <p:nvPr/>
        </p:nvCxnSpPr>
        <p:spPr>
          <a:xfrm>
            <a:off x="14297258" y="1090863"/>
            <a:ext cx="0" cy="5088823"/>
          </a:xfrm>
          <a:prstGeom prst="line">
            <a:avLst/>
          </a:prstGeom>
          <a:ln>
            <a:solidFill>
              <a:srgbClr val="1CE6FD"/>
            </a:solidFill>
          </a:ln>
        </p:spPr>
        <p:style>
          <a:lnRef idx="1">
            <a:schemeClr val="accent1"/>
          </a:lnRef>
          <a:fillRef idx="0">
            <a:schemeClr val="accent1"/>
          </a:fillRef>
          <a:effectRef idx="0">
            <a:schemeClr val="accent1"/>
          </a:effectRef>
          <a:fontRef idx="minor">
            <a:schemeClr val="tx1"/>
          </a:fontRef>
        </p:style>
      </p:cxnSp>
      <p:sp>
        <p:nvSpPr>
          <p:cNvPr id="6" name="Multiplication Sign 5">
            <a:extLst>
              <a:ext uri="{FF2B5EF4-FFF2-40B4-BE49-F238E27FC236}">
                <a16:creationId xmlns:a16="http://schemas.microsoft.com/office/drawing/2014/main" id="{8FF1959F-2313-8AFF-123D-87D60A0AB213}"/>
              </a:ext>
            </a:extLst>
          </p:cNvPr>
          <p:cNvSpPr/>
          <p:nvPr/>
        </p:nvSpPr>
        <p:spPr>
          <a:xfrm flipH="1">
            <a:off x="13816041" y="281246"/>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Multiplication Sign 6">
            <a:extLst>
              <a:ext uri="{FF2B5EF4-FFF2-40B4-BE49-F238E27FC236}">
                <a16:creationId xmlns:a16="http://schemas.microsoft.com/office/drawing/2014/main" id="{9AC1AA10-B615-CA86-44D1-78EDCB9DE972}"/>
              </a:ext>
            </a:extLst>
          </p:cNvPr>
          <p:cNvSpPr/>
          <p:nvPr/>
        </p:nvSpPr>
        <p:spPr>
          <a:xfrm flipH="1">
            <a:off x="14116044" y="6530861"/>
            <a:ext cx="385004" cy="36656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CFCCF04-1AEE-99F2-835A-8D99DB57AE2C}"/>
              </a:ext>
            </a:extLst>
          </p:cNvPr>
          <p:cNvSpPr/>
          <p:nvPr/>
        </p:nvSpPr>
        <p:spPr>
          <a:xfrm rot="19253135">
            <a:off x="10683238" y="7637931"/>
            <a:ext cx="11272484" cy="173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AD3AC05B-7EF8-4A16-F615-F7203065BB5F}"/>
              </a:ext>
            </a:extLst>
          </p:cNvPr>
          <p:cNvSpPr/>
          <p:nvPr/>
        </p:nvSpPr>
        <p:spPr>
          <a:xfrm rot="18986377">
            <a:off x="10789919" y="6826530"/>
            <a:ext cx="11272484" cy="1737043"/>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A3F5CF6-A918-B374-B318-26804AAAC5CA}"/>
              </a:ext>
            </a:extLst>
          </p:cNvPr>
          <p:cNvSpPr/>
          <p:nvPr/>
        </p:nvSpPr>
        <p:spPr>
          <a:xfrm rot="18512580">
            <a:off x="8958118" y="7337819"/>
            <a:ext cx="11272484" cy="1737043"/>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217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3FB6D-7FF7-E4CD-606F-9D2CE824ED85}"/>
              </a:ext>
            </a:extLst>
          </p:cNvPr>
          <p:cNvSpPr/>
          <p:nvPr/>
        </p:nvSpPr>
        <p:spPr>
          <a:xfrm>
            <a:off x="-430194" y="-359878"/>
            <a:ext cx="13282863" cy="809831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ffectLst>
                <a:glow rad="1016000">
                  <a:schemeClr val="bg1">
                    <a:alpha val="40000"/>
                  </a:schemeClr>
                </a:glow>
                <a:outerShdw dist="50800" dir="6180000" sx="199000" sy="199000" algn="ctr" rotWithShape="0">
                  <a:srgbClr val="000000"/>
                </a:outerShdw>
                <a:reflection endPos="65000" dist="50800" dir="5400000" sy="-100000" algn="bl" rotWithShape="0"/>
              </a:effectLst>
            </a:endParaRPr>
          </a:p>
        </p:txBody>
      </p:sp>
      <p:sp>
        <p:nvSpPr>
          <p:cNvPr id="5" name="Flowchart: Connector 4">
            <a:extLst>
              <a:ext uri="{FF2B5EF4-FFF2-40B4-BE49-F238E27FC236}">
                <a16:creationId xmlns:a16="http://schemas.microsoft.com/office/drawing/2014/main" id="{F079462A-B81E-6FA2-4D7C-742A529FE84A}"/>
              </a:ext>
            </a:extLst>
          </p:cNvPr>
          <p:cNvSpPr/>
          <p:nvPr/>
        </p:nvSpPr>
        <p:spPr>
          <a:xfrm>
            <a:off x="-7425948" y="7668894"/>
            <a:ext cx="9849853" cy="8837195"/>
          </a:xfrm>
          <a:prstGeom prst="flowChartConnector">
            <a:avLst/>
          </a:prstGeom>
          <a:noFill/>
          <a:ln w="28575">
            <a:solidFill>
              <a:srgbClr val="C78E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AAD3CD00-387A-B971-34A2-A949BD1B3234}"/>
              </a:ext>
            </a:extLst>
          </p:cNvPr>
          <p:cNvSpPr/>
          <p:nvPr/>
        </p:nvSpPr>
        <p:spPr>
          <a:xfrm rot="10975059">
            <a:off x="2148827" y="105092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A4DDA859-5EF4-CBBE-5832-8C07537B4312}"/>
              </a:ext>
            </a:extLst>
          </p:cNvPr>
          <p:cNvSpPr/>
          <p:nvPr/>
        </p:nvSpPr>
        <p:spPr>
          <a:xfrm>
            <a:off x="4453869" y="9434094"/>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E7AC9CB-9CE9-8544-D18D-CD6B15C491C1}"/>
              </a:ext>
            </a:extLst>
          </p:cNvPr>
          <p:cNvSpPr/>
          <p:nvPr/>
        </p:nvSpPr>
        <p:spPr>
          <a:xfrm>
            <a:off x="5772135" y="8316377"/>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3404880E-1297-4F20-D02C-96B73757CF55}"/>
              </a:ext>
            </a:extLst>
          </p:cNvPr>
          <p:cNvSpPr/>
          <p:nvPr/>
        </p:nvSpPr>
        <p:spPr>
          <a:xfrm>
            <a:off x="-5419283" y="44084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F9798086-BAF8-BB06-2979-376BBCDD480F}"/>
              </a:ext>
            </a:extLst>
          </p:cNvPr>
          <p:cNvSpPr/>
          <p:nvPr/>
        </p:nvSpPr>
        <p:spPr>
          <a:xfrm>
            <a:off x="-6811717" y="215586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97296B5-0D25-5F20-7AF8-7A8CA1B3F8BB}"/>
              </a:ext>
            </a:extLst>
          </p:cNvPr>
          <p:cNvSpPr/>
          <p:nvPr/>
        </p:nvSpPr>
        <p:spPr>
          <a:xfrm>
            <a:off x="-3000085" y="552399"/>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ication Sign 16">
            <a:extLst>
              <a:ext uri="{FF2B5EF4-FFF2-40B4-BE49-F238E27FC236}">
                <a16:creationId xmlns:a16="http://schemas.microsoft.com/office/drawing/2014/main" id="{83394A47-5D14-5E05-AF82-EE2C9496E105}"/>
              </a:ext>
            </a:extLst>
          </p:cNvPr>
          <p:cNvSpPr/>
          <p:nvPr/>
        </p:nvSpPr>
        <p:spPr>
          <a:xfrm rot="10800000" flipH="1">
            <a:off x="2194012" y="1049524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ication Sign 17">
            <a:extLst>
              <a:ext uri="{FF2B5EF4-FFF2-40B4-BE49-F238E27FC236}">
                <a16:creationId xmlns:a16="http://schemas.microsoft.com/office/drawing/2014/main" id="{7B94AE6F-E02A-25D1-8A37-BE3ABEDD2182}"/>
              </a:ext>
            </a:extLst>
          </p:cNvPr>
          <p:cNvSpPr/>
          <p:nvPr/>
        </p:nvSpPr>
        <p:spPr>
          <a:xfrm flipH="1">
            <a:off x="4499054" y="9457086"/>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ication Sign 18">
            <a:extLst>
              <a:ext uri="{FF2B5EF4-FFF2-40B4-BE49-F238E27FC236}">
                <a16:creationId xmlns:a16="http://schemas.microsoft.com/office/drawing/2014/main" id="{A26FFDDF-521E-A419-3A56-3EE2A6297AF9}"/>
              </a:ext>
            </a:extLst>
          </p:cNvPr>
          <p:cNvSpPr/>
          <p:nvPr/>
        </p:nvSpPr>
        <p:spPr>
          <a:xfrm flipH="1">
            <a:off x="-5379999" y="44314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ication Sign 19">
            <a:extLst>
              <a:ext uri="{FF2B5EF4-FFF2-40B4-BE49-F238E27FC236}">
                <a16:creationId xmlns:a16="http://schemas.microsoft.com/office/drawing/2014/main" id="{7D4CCB17-3E95-11A0-2540-49E44BE82950}"/>
              </a:ext>
            </a:extLst>
          </p:cNvPr>
          <p:cNvSpPr/>
          <p:nvPr/>
        </p:nvSpPr>
        <p:spPr>
          <a:xfrm flipH="1">
            <a:off x="-6765966" y="2174564"/>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ultiplication Sign 20">
            <a:extLst>
              <a:ext uri="{FF2B5EF4-FFF2-40B4-BE49-F238E27FC236}">
                <a16:creationId xmlns:a16="http://schemas.microsoft.com/office/drawing/2014/main" id="{847F0DD3-E8B8-45EE-46F9-E14A31256EB3}"/>
              </a:ext>
            </a:extLst>
          </p:cNvPr>
          <p:cNvSpPr/>
          <p:nvPr/>
        </p:nvSpPr>
        <p:spPr>
          <a:xfrm flipH="1">
            <a:off x="-3248397" y="998752"/>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ultiplication Sign 22">
            <a:extLst>
              <a:ext uri="{FF2B5EF4-FFF2-40B4-BE49-F238E27FC236}">
                <a16:creationId xmlns:a16="http://schemas.microsoft.com/office/drawing/2014/main" id="{12B8C367-1E10-527A-6BE5-6347E3175022}"/>
              </a:ext>
            </a:extLst>
          </p:cNvPr>
          <p:cNvSpPr/>
          <p:nvPr/>
        </p:nvSpPr>
        <p:spPr>
          <a:xfrm flipH="1">
            <a:off x="5682375" y="7761433"/>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C38FF4-2F40-7277-1784-218F24C836BA}"/>
              </a:ext>
            </a:extLst>
          </p:cNvPr>
          <p:cNvSpPr txBox="1"/>
          <p:nvPr/>
        </p:nvSpPr>
        <p:spPr>
          <a:xfrm>
            <a:off x="-7035220" y="3661974"/>
            <a:ext cx="7035220" cy="769441"/>
          </a:xfrm>
          <a:prstGeom prst="rect">
            <a:avLst/>
          </a:prstGeom>
          <a:noFill/>
        </p:spPr>
        <p:txBody>
          <a:bodyPr wrap="square" rtlCol="0">
            <a:spAutoFit/>
          </a:bodyPr>
          <a:lstStyle/>
          <a:p>
            <a:r>
              <a:rPr lang="en-IN" sz="4400" b="1" i="0" u="none" strike="noStrike" dirty="0">
                <a:solidFill>
                  <a:srgbClr val="F8F8F8"/>
                </a:solidFill>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rPr>
              <a:t>Logistic Regression</a:t>
            </a:r>
            <a:endParaRPr lang="en-IN" sz="4400" dirty="0">
              <a:effectLst>
                <a:outerShdw blurRad="50800" dist="50800" dir="5400000" sx="121000" sy="121000" algn="ctr" rotWithShape="0">
                  <a:srgbClr val="000000">
                    <a:alpha val="43137"/>
                  </a:srgbClr>
                </a:outerShdw>
                <a:reflection stA="52000" endPos="58000" dist="50800" dir="5400000" sy="-100000" algn="bl" rotWithShape="0"/>
              </a:effectLst>
              <a:latin typeface="SDGlitchRobotDemo" pitchFamily="2" charset="0"/>
            </a:endParaRPr>
          </a:p>
        </p:txBody>
      </p:sp>
      <p:sp>
        <p:nvSpPr>
          <p:cNvPr id="6" name="TextBox 5">
            <a:extLst>
              <a:ext uri="{FF2B5EF4-FFF2-40B4-BE49-F238E27FC236}">
                <a16:creationId xmlns:a16="http://schemas.microsoft.com/office/drawing/2014/main" id="{013D03AF-48E7-38E9-483D-08B4B9B68CE9}"/>
              </a:ext>
            </a:extLst>
          </p:cNvPr>
          <p:cNvSpPr txBox="1"/>
          <p:nvPr/>
        </p:nvSpPr>
        <p:spPr>
          <a:xfrm>
            <a:off x="-5575949" y="1848501"/>
            <a:ext cx="4795521" cy="769441"/>
          </a:xfrm>
          <a:prstGeom prst="rect">
            <a:avLst/>
          </a:prstGeom>
          <a:noFill/>
          <a:effectLst>
            <a:outerShdw blurRad="88900" dist="38100" dir="7200000" sx="121000" sy="121000" algn="tr" rotWithShape="0">
              <a:schemeClr val="bg1"/>
            </a:outerShdw>
            <a:reflection stA="47000" endPos="64000" dir="5400000" sy="-100000" algn="bl" rotWithShape="0"/>
          </a:effectLst>
        </p:spPr>
        <p:txBody>
          <a:bodyPr wrap="square" rtlCol="0">
            <a:spAutoFit/>
          </a:bodyPr>
          <a:lstStyle/>
          <a:p>
            <a:r>
              <a:rPr lang="en-IN" sz="4400" dirty="0">
                <a:solidFill>
                  <a:schemeClr val="bg1">
                    <a:alpha val="72000"/>
                  </a:schemeClr>
                </a:solidFill>
                <a:effectLst>
                  <a:outerShdw blurRad="50800" dir="5400000" algn="ctr" rotWithShape="0">
                    <a:srgbClr val="000000"/>
                  </a:outerShdw>
                  <a:reflection stA="99000" endPos="65000" dir="5400000" sy="-100000" algn="bl" rotWithShape="0"/>
                </a:effectLst>
                <a:latin typeface="SDGlitchRobotDemo" pitchFamily="2" charset="0"/>
              </a:rPr>
              <a:t>Random Forest</a:t>
            </a:r>
          </a:p>
        </p:txBody>
      </p:sp>
      <p:sp>
        <p:nvSpPr>
          <p:cNvPr id="7" name="TextBox 6">
            <a:extLst>
              <a:ext uri="{FF2B5EF4-FFF2-40B4-BE49-F238E27FC236}">
                <a16:creationId xmlns:a16="http://schemas.microsoft.com/office/drawing/2014/main" id="{1D70C437-15E4-8DDE-FA03-7DBE6876450F}"/>
              </a:ext>
            </a:extLst>
          </p:cNvPr>
          <p:cNvSpPr txBox="1"/>
          <p:nvPr/>
        </p:nvSpPr>
        <p:spPr>
          <a:xfrm>
            <a:off x="-4292094" y="4092205"/>
            <a:ext cx="3721768" cy="769441"/>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IN" sz="4400" dirty="0">
                <a:solidFill>
                  <a:schemeClr val="bg1">
                    <a:alpha val="45000"/>
                  </a:schemeClr>
                </a:solidFill>
                <a:effectLst>
                  <a:reflection stA="45000" endPos="67000" dist="50800" dir="5400000" sy="-100000" algn="bl" rotWithShape="0"/>
                </a:effectLst>
                <a:latin typeface="SDGlitchRobotDemo" pitchFamily="2" charset="0"/>
              </a:rPr>
              <a:t>Ada Boost</a:t>
            </a:r>
          </a:p>
        </p:txBody>
      </p:sp>
      <p:sp>
        <p:nvSpPr>
          <p:cNvPr id="8" name="TextBox 7">
            <a:extLst>
              <a:ext uri="{FF2B5EF4-FFF2-40B4-BE49-F238E27FC236}">
                <a16:creationId xmlns:a16="http://schemas.microsoft.com/office/drawing/2014/main" id="{ADD8B460-A368-264C-A04C-877AE1A13646}"/>
              </a:ext>
            </a:extLst>
          </p:cNvPr>
          <p:cNvSpPr txBox="1"/>
          <p:nvPr/>
        </p:nvSpPr>
        <p:spPr>
          <a:xfrm>
            <a:off x="6718066" y="7668894"/>
            <a:ext cx="2081496" cy="769441"/>
          </a:xfrm>
          <a:prstGeom prst="rect">
            <a:avLst/>
          </a:prstGeom>
          <a:noFill/>
        </p:spPr>
        <p:txBody>
          <a:bodyPr wrap="square" rtlCol="0">
            <a:spAutoFit/>
          </a:bodyPr>
          <a:lstStyle/>
          <a:p>
            <a:r>
              <a:rPr lang="en-IN" sz="4400" dirty="0">
                <a:solidFill>
                  <a:schemeClr val="bg1">
                    <a:alpha val="46000"/>
                  </a:schemeClr>
                </a:solidFill>
                <a:effectLst>
                  <a:outerShdw blurRad="50800" dist="50800" dir="5400000" sx="49000" sy="49000" algn="ctr" rotWithShape="0">
                    <a:srgbClr val="000000">
                      <a:alpha val="73000"/>
                    </a:srgbClr>
                  </a:outerShdw>
                  <a:reflection stA="49000" endPos="65000" dist="50800" dir="5400000" sy="-100000" algn="bl" rotWithShape="0"/>
                </a:effectLst>
                <a:latin typeface="SDGlitchRobotDemo" pitchFamily="2" charset="0"/>
              </a:rPr>
              <a:t>KNN</a:t>
            </a:r>
          </a:p>
        </p:txBody>
      </p:sp>
      <p:sp>
        <p:nvSpPr>
          <p:cNvPr id="9" name="TextBox 8">
            <a:extLst>
              <a:ext uri="{FF2B5EF4-FFF2-40B4-BE49-F238E27FC236}">
                <a16:creationId xmlns:a16="http://schemas.microsoft.com/office/drawing/2014/main" id="{BB41EB50-19B7-8F68-2EF7-1A6E9AA5610F}"/>
              </a:ext>
            </a:extLst>
          </p:cNvPr>
          <p:cNvSpPr txBox="1"/>
          <p:nvPr/>
        </p:nvSpPr>
        <p:spPr>
          <a:xfrm>
            <a:off x="5627557" y="9278360"/>
            <a:ext cx="4140538" cy="769441"/>
          </a:xfrm>
          <a:prstGeom prst="rect">
            <a:avLst/>
          </a:prstGeom>
          <a:noFill/>
        </p:spPr>
        <p:txBody>
          <a:bodyPr wrap="square" rtlCol="0">
            <a:spAutoFit/>
          </a:bodyPr>
          <a:lstStyle/>
          <a:p>
            <a:r>
              <a:rPr lang="en-IN" sz="4400" dirty="0">
                <a:solidFill>
                  <a:schemeClr val="bg1">
                    <a:alpha val="42000"/>
                  </a:schemeClr>
                </a:solidFill>
                <a:effectLst>
                  <a:outerShdw blurRad="50800" dist="50800" dir="5400000" sx="89000" sy="89000" algn="ctr" rotWithShape="0">
                    <a:srgbClr val="000000"/>
                  </a:outerShdw>
                  <a:reflection stA="68000" endPos="65000" dist="50800" dir="5400000" sy="-100000" algn="bl" rotWithShape="0"/>
                </a:effectLst>
                <a:latin typeface="SDGlitchRobotDemo" pitchFamily="2" charset="0"/>
              </a:rPr>
              <a:t>Decision tree</a:t>
            </a:r>
          </a:p>
        </p:txBody>
      </p:sp>
      <p:sp>
        <p:nvSpPr>
          <p:cNvPr id="10" name="Flowchart: Connector 9">
            <a:extLst>
              <a:ext uri="{FF2B5EF4-FFF2-40B4-BE49-F238E27FC236}">
                <a16:creationId xmlns:a16="http://schemas.microsoft.com/office/drawing/2014/main" id="{EF1273A7-DE33-1374-B720-226A44944F9C}"/>
              </a:ext>
            </a:extLst>
          </p:cNvPr>
          <p:cNvSpPr/>
          <p:nvPr/>
        </p:nvSpPr>
        <p:spPr>
          <a:xfrm rot="10800000">
            <a:off x="-475378" y="10277223"/>
            <a:ext cx="565747" cy="528053"/>
          </a:xfrm>
          <a:prstGeom prst="flowChartConnector">
            <a:avLst/>
          </a:prstGeom>
          <a:solidFill>
            <a:srgbClr val="C78E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Multiplication Sign 21">
            <a:extLst>
              <a:ext uri="{FF2B5EF4-FFF2-40B4-BE49-F238E27FC236}">
                <a16:creationId xmlns:a16="http://schemas.microsoft.com/office/drawing/2014/main" id="{F998BA28-6102-CC50-D3A5-EDE9FDF2BB4B}"/>
              </a:ext>
            </a:extLst>
          </p:cNvPr>
          <p:cNvSpPr/>
          <p:nvPr/>
        </p:nvSpPr>
        <p:spPr>
          <a:xfrm rot="10800000" flipH="1">
            <a:off x="-430193" y="10300215"/>
            <a:ext cx="475376" cy="482067"/>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4ABD798-5FF9-1600-5A47-83FDF4BAD238}"/>
              </a:ext>
            </a:extLst>
          </p:cNvPr>
          <p:cNvSpPr txBox="1"/>
          <p:nvPr/>
        </p:nvSpPr>
        <p:spPr>
          <a:xfrm>
            <a:off x="3361330" y="10682730"/>
            <a:ext cx="2823404" cy="769441"/>
          </a:xfrm>
          <a:prstGeom prst="rect">
            <a:avLst/>
          </a:prstGeom>
          <a:noFill/>
        </p:spPr>
        <p:txBody>
          <a:bodyPr wrap="square" rtlCol="0">
            <a:spAutoFit/>
          </a:bodyPr>
          <a:lstStyle/>
          <a:p>
            <a:r>
              <a:rPr lang="en-IN" sz="4400" dirty="0">
                <a:solidFill>
                  <a:schemeClr val="bg1">
                    <a:alpha val="44000"/>
                  </a:schemeClr>
                </a:solidFill>
                <a:effectLst>
                  <a:reflection stA="39000" endPos="76000" dist="50800" dir="5400000" sy="-100000" algn="bl" rotWithShape="0"/>
                </a:effectLst>
                <a:latin typeface="SDGlitchRobotDemo" pitchFamily="2" charset="0"/>
              </a:rPr>
              <a:t>XG Boost</a:t>
            </a:r>
          </a:p>
        </p:txBody>
      </p:sp>
      <p:sp>
        <p:nvSpPr>
          <p:cNvPr id="25" name="TextBox 24">
            <a:extLst>
              <a:ext uri="{FF2B5EF4-FFF2-40B4-BE49-F238E27FC236}">
                <a16:creationId xmlns:a16="http://schemas.microsoft.com/office/drawing/2014/main" id="{E2903376-6B4B-9D1F-F35B-8D08081CBB4F}"/>
              </a:ext>
            </a:extLst>
          </p:cNvPr>
          <p:cNvSpPr txBox="1"/>
          <p:nvPr/>
        </p:nvSpPr>
        <p:spPr>
          <a:xfrm>
            <a:off x="356674" y="10733368"/>
            <a:ext cx="3721768" cy="769441"/>
          </a:xfrm>
          <a:prstGeom prst="rect">
            <a:avLst/>
          </a:prstGeom>
          <a:noFill/>
        </p:spPr>
        <p:txBody>
          <a:bodyPr wrap="square" rtlCol="0">
            <a:spAutoFit/>
          </a:bodyPr>
          <a:lstStyle/>
          <a:p>
            <a:r>
              <a:rPr lang="en-IN" sz="4400" dirty="0">
                <a:solidFill>
                  <a:schemeClr val="bg1">
                    <a:alpha val="45000"/>
                  </a:schemeClr>
                </a:solidFill>
                <a:effectLst>
                  <a:reflection stA="71000" endPos="85000" dist="50800" dir="5400000" sy="-100000" algn="bl" rotWithShape="0"/>
                </a:effectLst>
                <a:latin typeface="SDGlitchRobotDemo" pitchFamily="2" charset="0"/>
              </a:rPr>
              <a:t>LSTM</a:t>
            </a:r>
          </a:p>
        </p:txBody>
      </p:sp>
      <p:pic>
        <p:nvPicPr>
          <p:cNvPr id="26" name="Picture 25">
            <a:extLst>
              <a:ext uri="{FF2B5EF4-FFF2-40B4-BE49-F238E27FC236}">
                <a16:creationId xmlns:a16="http://schemas.microsoft.com/office/drawing/2014/main" id="{25F4C067-602F-BA70-4D71-6E2A354832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6" b="99595" l="10000" r="93919">
                        <a14:foregroundMark x1="28784" y1="22027" x2="47703" y2="11081"/>
                        <a14:foregroundMark x1="24730" y1="22432" x2="39459" y2="15676"/>
                        <a14:foregroundMark x1="39459" y1="15676" x2="39459" y2="15676"/>
                        <a14:foregroundMark x1="45000" y1="9459" x2="45405" y2="4189"/>
                        <a14:foregroundMark x1="46351" y1="1892" x2="46757" y2="4189"/>
                        <a14:foregroundMark x1="46216" y1="1486" x2="46351" y2="1486"/>
                        <a14:foregroundMark x1="80811" y1="1622" x2="73514" y2="946"/>
                        <a14:foregroundMark x1="73514" y1="946" x2="73514" y2="946"/>
                        <a14:foregroundMark x1="82973" y1="1081" x2="83649" y2="676"/>
                        <a14:foregroundMark x1="27432" y1="42703" x2="31892" y2="51081"/>
                        <a14:foregroundMark x1="31892" y1="51081" x2="56216" y2="38378"/>
                        <a14:foregroundMark x1="56216" y1="38378" x2="64730" y2="38919"/>
                        <a14:foregroundMark x1="64730" y1="38919" x2="54324" y2="26892"/>
                        <a14:foregroundMark x1="54324" y1="26892" x2="69324" y2="25541"/>
                        <a14:foregroundMark x1="69324" y1="25541" x2="69730" y2="36757"/>
                        <a14:foregroundMark x1="34054" y1="54189" x2="54595" y2="53378"/>
                        <a14:foregroundMark x1="54595" y1="53378" x2="59324" y2="63784"/>
                        <a14:foregroundMark x1="59324" y1="63784" x2="55000" y2="79865"/>
                        <a14:foregroundMark x1="55000" y1="79865" x2="57703" y2="82432"/>
                        <a14:foregroundMark x1="34595" y1="65541" x2="34189" y2="64054"/>
                        <a14:foregroundMark x1="34865" y1="65811" x2="36081" y2="67162"/>
                        <a14:foregroundMark x1="72703" y1="16757" x2="80946" y2="21351"/>
                        <a14:foregroundMark x1="80946" y1="21486" x2="81622" y2="22568"/>
                        <a14:foregroundMark x1="76351" y1="32027" x2="75816" y2="34700"/>
                        <a14:foregroundMark x1="75348" y1="44392" x2="87297" y2="70405"/>
                        <a14:foregroundMark x1="87297" y1="70405" x2="88649" y2="79730"/>
                        <a14:foregroundMark x1="88649" y1="79730" x2="87027" y2="87027"/>
                        <a14:foregroundMark x1="87027" y1="87027" x2="75405" y2="71757"/>
                        <a14:foregroundMark x1="75405" y1="71757" x2="71486" y2="95541"/>
                        <a14:foregroundMark x1="71486" y1="95541" x2="58784" y2="98919"/>
                        <a14:foregroundMark x1="58784" y1="98919" x2="42838" y2="97838"/>
                        <a14:foregroundMark x1="42838" y1="97838" x2="45946" y2="83784"/>
                        <a14:foregroundMark x1="45946" y1="83784" x2="38243" y2="86892"/>
                        <a14:foregroundMark x1="38243" y1="86892" x2="38243" y2="77432"/>
                        <a14:foregroundMark x1="38243" y1="77432" x2="43649" y2="71486"/>
                        <a14:foregroundMark x1="43649" y1="71486" x2="44595" y2="70946"/>
                        <a14:foregroundMark x1="79947" y1="38055" x2="80156" y2="38387"/>
                        <a14:foregroundMark x1="75811" y1="31486" x2="78262" y2="35379"/>
                        <a14:foregroundMark x1="75541" y1="29865" x2="81486" y2="34189"/>
                        <a14:foregroundMark x1="81375" y1="36244" x2="81273" y2="38137"/>
                        <a14:foregroundMark x1="81486" y1="34189" x2="81378" y2="36195"/>
                        <a14:foregroundMark x1="78321" y1="31509" x2="81622" y2="33649"/>
                        <a14:foregroundMark x1="74324" y1="28919" x2="78297" y2="31494"/>
                        <a14:foregroundMark x1="78446" y1="31334" x2="80811" y2="33108"/>
                        <a14:foregroundMark x1="77144" y1="30359" x2="78406" y2="31305"/>
                        <a14:foregroundMark x1="74324" y1="28243" x2="77072" y2="30304"/>
                        <a14:foregroundMark x1="80811" y1="33108" x2="81958" y2="37983"/>
                        <a14:foregroundMark x1="82244" y1="42891" x2="82027" y2="46216"/>
                        <a14:foregroundMark x1="91622" y1="80000" x2="94054" y2="90676"/>
                        <a14:foregroundMark x1="94054" y1="90676" x2="86486" y2="95811"/>
                        <a14:foregroundMark x1="86486" y1="95811" x2="78784" y2="92838"/>
                        <a14:foregroundMark x1="78784" y1="92838" x2="84459" y2="87703"/>
                        <a14:foregroundMark x1="84459" y1="87703" x2="88784" y2="87973"/>
                        <a14:foregroundMark x1="29189" y1="64189" x2="31081" y2="61081"/>
                        <a14:foregroundMark x1="24054" y1="47297" x2="30000" y2="48243"/>
                        <a14:foregroundMark x1="14595" y1="47703" x2="14324" y2="50946"/>
                        <a14:foregroundMark x1="27432" y1="90405" x2="32297" y2="84865"/>
                        <a14:foregroundMark x1="32297" y1="84865" x2="36486" y2="82838"/>
                        <a14:foregroundMark x1="26216" y1="92973" x2="25676" y2="99595"/>
                        <a14:foregroundMark x1="29324" y1="48649" x2="24595" y2="51081"/>
                        <a14:foregroundMark x1="22297" y1="44865" x2="17162" y2="46622"/>
                        <a14:foregroundMark x1="20946" y1="46486" x2="15946" y2="47703"/>
                        <a14:foregroundMark x1="24865" y1="51757" x2="24972" y2="52103"/>
                        <a14:foregroundMark x1="81216" y1="39324" x2="81486" y2="43243"/>
                        <a14:foregroundMark x1="71570" y1="55676" x2="71789" y2="54263"/>
                        <a14:foregroundMark x1="71486" y1="56216" x2="71570" y2="55676"/>
                        <a14:foregroundMark x1="72703" y1="48378" x2="75541" y2="45811"/>
                        <a14:foregroundMark x1="70805" y1="53911" x2="70676" y2="54324"/>
                        <a14:foregroundMark x1="73243" y1="46081" x2="72870" y2="47279"/>
                        <a14:foregroundMark x1="70676" y1="54324" x2="70811" y2="54865"/>
                        <a14:foregroundMark x1="35541" y1="80405" x2="37973" y2="77432"/>
                        <a14:foregroundMark x1="40541" y1="74865" x2="38649" y2="76216"/>
                        <a14:foregroundMark x1="72703" y1="46216" x2="72395" y2="47176"/>
                        <a14:backgroundMark x1="24730" y1="52162" x2="25405" y2="54865"/>
                        <a14:backgroundMark x1="25541" y1="55270" x2="27838" y2="57297"/>
                        <a14:backgroundMark x1="25541" y1="54324" x2="25135" y2="52162"/>
                        <a14:backgroundMark x1="26216" y1="55135" x2="25270" y2="55000"/>
                        <a14:backgroundMark x1="26216" y1="88378" x2="36216" y2="75405"/>
                        <a14:backgroundMark x1="36631" y1="74191" x2="38108" y2="69865"/>
                        <a14:backgroundMark x1="36216" y1="75405" x2="36603" y2="74272"/>
                        <a14:backgroundMark x1="39865" y1="63919" x2="38784" y2="65541"/>
                        <a14:backgroundMark x1="79459" y1="28784" x2="81216" y2="26892"/>
                        <a14:backgroundMark x1="80811" y1="24324" x2="80000" y2="30676"/>
                        <a14:backgroundMark x1="67838" y1="45000" x2="75811" y2="41486"/>
                        <a14:backgroundMark x1="75811" y1="41486" x2="79595" y2="43514"/>
                        <a14:backgroundMark x1="72297" y1="36486" x2="79595" y2="38514"/>
                        <a14:backgroundMark x1="79595" y1="38514" x2="79803" y2="39422"/>
                        <a14:backgroundMark x1="69883" y1="54519" x2="69938" y2="54102"/>
                        <a14:backgroundMark x1="69730" y1="55676" x2="69805" y2="55111"/>
                        <a14:backgroundMark x1="69630" y1="53138" x2="69595" y2="54189"/>
                        <a14:backgroundMark x1="69595" y1="56216" x2="69324" y2="55676"/>
                        <a14:backgroundMark x1="69324" y1="55676" x2="69324" y2="55676"/>
                        <a14:backgroundMark x1="71081" y1="46892" x2="69595" y2="53649"/>
                      </a14:backgroundRemoval>
                    </a14:imgEffect>
                  </a14:imgLayer>
                </a14:imgProps>
              </a:ext>
              <a:ext uri="{28A0092B-C50C-407E-A947-70E740481C1C}">
                <a14:useLocalDpi xmlns:a14="http://schemas.microsoft.com/office/drawing/2010/main" val="0"/>
              </a:ext>
            </a:extLst>
          </a:blip>
          <a:stretch>
            <a:fillRect/>
          </a:stretch>
        </p:blipFill>
        <p:spPr>
          <a:xfrm flipH="1">
            <a:off x="-4057300" y="6451463"/>
            <a:ext cx="3615644" cy="4089785"/>
          </a:xfrm>
          <a:prstGeom prst="rect">
            <a:avLst/>
          </a:prstGeom>
        </p:spPr>
      </p:pic>
      <p:sp>
        <p:nvSpPr>
          <p:cNvPr id="2" name="TextBox 1">
            <a:extLst>
              <a:ext uri="{FF2B5EF4-FFF2-40B4-BE49-F238E27FC236}">
                <a16:creationId xmlns:a16="http://schemas.microsoft.com/office/drawing/2014/main" id="{68314EF3-0A2B-29B7-2C26-80B33DEAAC10}"/>
              </a:ext>
            </a:extLst>
          </p:cNvPr>
          <p:cNvSpPr txBox="1"/>
          <p:nvPr/>
        </p:nvSpPr>
        <p:spPr>
          <a:xfrm>
            <a:off x="-2409888" y="1043111"/>
            <a:ext cx="1971040" cy="461665"/>
          </a:xfrm>
          <a:prstGeom prst="rect">
            <a:avLst/>
          </a:prstGeom>
          <a:noFill/>
        </p:spPr>
        <p:txBody>
          <a:bodyPr wrap="square" rtlCol="0">
            <a:spAutoFit/>
          </a:bodyPr>
          <a:lstStyle/>
          <a:p>
            <a:r>
              <a:rPr lang="en-IN" sz="2400" b="0" i="0" u="none" strike="noStrike" dirty="0">
                <a:solidFill>
                  <a:srgbClr val="09E151"/>
                </a:solidFill>
                <a:effectLst/>
                <a:latin typeface="Algerian" panose="04020705040A02060702" pitchFamily="82" charset="0"/>
              </a:rPr>
              <a:t>89.716 %</a:t>
            </a:r>
            <a:endParaRPr lang="en-IN" sz="2400" dirty="0">
              <a:solidFill>
                <a:srgbClr val="09E151"/>
              </a:solidFill>
              <a:latin typeface="Algerian" panose="04020705040A02060702" pitchFamily="82" charset="0"/>
            </a:endParaRPr>
          </a:p>
        </p:txBody>
      </p:sp>
      <p:sp>
        <p:nvSpPr>
          <p:cNvPr id="27" name="TextBox 26">
            <a:extLst>
              <a:ext uri="{FF2B5EF4-FFF2-40B4-BE49-F238E27FC236}">
                <a16:creationId xmlns:a16="http://schemas.microsoft.com/office/drawing/2014/main" id="{CDD3CFA6-FA52-D2EF-4115-A22DFB52AFCB}"/>
              </a:ext>
            </a:extLst>
          </p:cNvPr>
          <p:cNvSpPr txBox="1"/>
          <p:nvPr/>
        </p:nvSpPr>
        <p:spPr>
          <a:xfrm>
            <a:off x="-2501022" y="3240528"/>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91.591 %</a:t>
            </a:r>
            <a:endParaRPr lang="en-IN" sz="2400" dirty="0">
              <a:solidFill>
                <a:srgbClr val="09E151"/>
              </a:solidFill>
              <a:latin typeface="Algerian" panose="04020705040A02060702" pitchFamily="82" charset="0"/>
            </a:endParaRPr>
          </a:p>
        </p:txBody>
      </p:sp>
      <p:sp>
        <p:nvSpPr>
          <p:cNvPr id="28" name="TextBox 27">
            <a:extLst>
              <a:ext uri="{FF2B5EF4-FFF2-40B4-BE49-F238E27FC236}">
                <a16:creationId xmlns:a16="http://schemas.microsoft.com/office/drawing/2014/main" id="{4E515BDC-FDD1-E2A5-0E85-9E51DC6376ED}"/>
              </a:ext>
            </a:extLst>
          </p:cNvPr>
          <p:cNvSpPr txBox="1"/>
          <p:nvPr/>
        </p:nvSpPr>
        <p:spPr>
          <a:xfrm>
            <a:off x="-2958739" y="5536426"/>
            <a:ext cx="1468865" cy="461665"/>
          </a:xfrm>
          <a:prstGeom prst="rect">
            <a:avLst/>
          </a:prstGeom>
          <a:noFill/>
        </p:spPr>
        <p:txBody>
          <a:bodyPr wrap="square" rtlCol="0">
            <a:spAutoFit/>
          </a:bodyPr>
          <a:lstStyle/>
          <a:p>
            <a:r>
              <a:rPr lang="en-IN" sz="2400" b="0" i="0" dirty="0">
                <a:solidFill>
                  <a:srgbClr val="09E151"/>
                </a:solidFill>
                <a:effectLst/>
                <a:latin typeface="Algerian" panose="04020705040A02060702" pitchFamily="82" charset="0"/>
              </a:rPr>
              <a:t>90.489%</a:t>
            </a:r>
            <a:endParaRPr lang="en-IN" sz="2400" dirty="0">
              <a:solidFill>
                <a:srgbClr val="09E151"/>
              </a:solidFill>
              <a:latin typeface="Algerian" panose="04020705040A02060702" pitchFamily="82" charset="0"/>
            </a:endParaRPr>
          </a:p>
        </p:txBody>
      </p:sp>
      <p:pic>
        <p:nvPicPr>
          <p:cNvPr id="30" name="Picture 29">
            <a:extLst>
              <a:ext uri="{FF2B5EF4-FFF2-40B4-BE49-F238E27FC236}">
                <a16:creationId xmlns:a16="http://schemas.microsoft.com/office/drawing/2014/main" id="{04317198-6C3F-3DAA-F9FF-329014D8D211}"/>
              </a:ext>
            </a:extLst>
          </p:cNvPr>
          <p:cNvPicPr>
            <a:picLocks noChangeAspect="1"/>
          </p:cNvPicPr>
          <p:nvPr/>
        </p:nvPicPr>
        <p:blipFill>
          <a:blip r:embed="rId4"/>
          <a:stretch>
            <a:fillRect/>
          </a:stretch>
        </p:blipFill>
        <p:spPr>
          <a:xfrm>
            <a:off x="670021" y="604338"/>
            <a:ext cx="11004743" cy="5971201"/>
          </a:xfrm>
          <a:prstGeom prst="rect">
            <a:avLst/>
          </a:prstGeom>
        </p:spPr>
      </p:pic>
      <p:sp>
        <p:nvSpPr>
          <p:cNvPr id="29" name="Rectangle 28">
            <a:extLst>
              <a:ext uri="{FF2B5EF4-FFF2-40B4-BE49-F238E27FC236}">
                <a16:creationId xmlns:a16="http://schemas.microsoft.com/office/drawing/2014/main" id="{5B62B9DC-ABD3-B348-7C26-3F52F07AAF3C}"/>
              </a:ext>
            </a:extLst>
          </p:cNvPr>
          <p:cNvSpPr/>
          <p:nvPr/>
        </p:nvSpPr>
        <p:spPr>
          <a:xfrm rot="19253135" flipV="1">
            <a:off x="-6251015" y="-2193345"/>
            <a:ext cx="11272484" cy="124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83E77A94-7856-BC16-7075-41785244DB0B}"/>
              </a:ext>
            </a:extLst>
          </p:cNvPr>
          <p:cNvSpPr/>
          <p:nvPr/>
        </p:nvSpPr>
        <p:spPr>
          <a:xfrm rot="18986377" flipV="1">
            <a:off x="-6231128" y="-2928394"/>
            <a:ext cx="11272484" cy="1243151"/>
          </a:xfrm>
          <a:prstGeom prst="rect">
            <a:avLst/>
          </a:prstGeom>
          <a:solidFill>
            <a:srgbClr val="38C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EF462DC-FC6F-179A-E29E-4A6A685F0A31}"/>
              </a:ext>
            </a:extLst>
          </p:cNvPr>
          <p:cNvSpPr/>
          <p:nvPr/>
        </p:nvSpPr>
        <p:spPr>
          <a:xfrm rot="18512580" flipV="1">
            <a:off x="-8201542" y="-2265791"/>
            <a:ext cx="11272484" cy="1243151"/>
          </a:xfrm>
          <a:prstGeom prst="rect">
            <a:avLst/>
          </a:prstGeom>
          <a:solidFill>
            <a:schemeClr val="bg1"/>
          </a:solidFill>
          <a:ln>
            <a:noFill/>
          </a:ln>
          <a:effectLst>
            <a:outerShdw blurRad="50800" dist="38100" dir="7620000" sx="92000" sy="92000" algn="tr" rotWithShape="0">
              <a:srgbClr val="1DC9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189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3478</TotalTime>
  <Words>1174</Words>
  <Application>Microsoft Office PowerPoint</Application>
  <PresentationFormat>Widescreen</PresentationFormat>
  <Paragraphs>276</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Algerian</vt:lpstr>
      <vt:lpstr>Arial</vt:lpstr>
      <vt:lpstr>Arial Black</vt:lpstr>
      <vt:lpstr>Calibri</vt:lpstr>
      <vt:lpstr>Calibri Light</vt:lpstr>
      <vt:lpstr>SDGlitchRobotDemo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Sravan Dwadasi</dc:creator>
  <cp:lastModifiedBy>Ram Mohan Reddy S</cp:lastModifiedBy>
  <cp:revision>14</cp:revision>
  <dcterms:created xsi:type="dcterms:W3CDTF">2023-05-07T15:17:26Z</dcterms:created>
  <dcterms:modified xsi:type="dcterms:W3CDTF">2023-05-10T16:07:09Z</dcterms:modified>
</cp:coreProperties>
</file>